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66" r:id="rId3"/>
    <p:sldId id="273" r:id="rId4"/>
    <p:sldId id="289" r:id="rId5"/>
    <p:sldId id="298" r:id="rId6"/>
    <p:sldId id="267" r:id="rId7"/>
    <p:sldId id="290" r:id="rId8"/>
    <p:sldId id="278" r:id="rId9"/>
    <p:sldId id="275" r:id="rId10"/>
    <p:sldId id="299" r:id="rId11"/>
    <p:sldId id="268" r:id="rId12"/>
    <p:sldId id="300" r:id="rId13"/>
    <p:sldId id="301" r:id="rId14"/>
    <p:sldId id="280" r:id="rId15"/>
    <p:sldId id="279" r:id="rId16"/>
    <p:sldId id="302" r:id="rId17"/>
    <p:sldId id="303" r:id="rId18"/>
    <p:sldId id="261" r:id="rId19"/>
    <p:sldId id="286" r:id="rId20"/>
    <p:sldId id="260" r:id="rId21"/>
    <p:sldId id="287" r:id="rId22"/>
    <p:sldId id="257" r:id="rId23"/>
    <p:sldId id="258" r:id="rId24"/>
    <p:sldId id="283" r:id="rId25"/>
    <p:sldId id="271" r:id="rId26"/>
    <p:sldId id="263" r:id="rId27"/>
    <p:sldId id="30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46" autoAdjust="0"/>
    <p:restoredTop sz="94660"/>
  </p:normalViewPr>
  <p:slideViewPr>
    <p:cSldViewPr snapToGrid="0">
      <p:cViewPr varScale="1">
        <p:scale>
          <a:sx n="80" d="100"/>
          <a:sy n="80" d="100"/>
        </p:scale>
        <p:origin x="600"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2379BCDB-B57C-4564-A5C7-0BDFBE05792E}" type="datetimeFigureOut">
              <a:rPr lang="en-GB" smtClean="0"/>
              <a:t>15/09/2025</a:t>
            </a:fld>
            <a:endParaRPr lang="en-GB" dirty="0"/>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GB" dirty="0"/>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3AD43A29-1629-4327-9F09-B20DC318AF13}" type="slidenum">
              <a:rPr lang="en-GB" smtClean="0"/>
              <a:t>‹#›</a:t>
            </a:fld>
            <a:endParaRPr lang="en-GB" dirty="0"/>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67255257"/>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79BCDB-B57C-4564-A5C7-0BDFBE05792E}" type="datetimeFigureOut">
              <a:rPr lang="en-GB" smtClean="0"/>
              <a:t>15/09/2025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AD43A29-1629-4327-9F09-B20DC318AF13}" type="slidenum">
              <a:rPr lang="en-GB" smtClean="0"/>
              <a:t>‹#›</a:t>
            </a:fld>
            <a:endParaRPr lang="en-GB" dirty="0"/>
          </a:p>
        </p:txBody>
      </p:sp>
    </p:spTree>
    <p:extLst>
      <p:ext uri="{BB962C8B-B14F-4D97-AF65-F5344CB8AC3E}">
        <p14:creationId xmlns:p14="http://schemas.microsoft.com/office/powerpoint/2010/main" val="627457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2379BCDB-B57C-4564-A5C7-0BDFBE05792E}" type="datetimeFigureOut">
              <a:rPr lang="en-GB" smtClean="0"/>
              <a:t>15/09/2025</a:t>
            </a:fld>
            <a:endParaRPr lang="en-GB" dirty="0"/>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GB" dirty="0"/>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3AD43A29-1629-4327-9F09-B20DC318AF13}" type="slidenum">
              <a:rPr lang="en-GB" smtClean="0"/>
              <a:t>‹#›</a:t>
            </a:fld>
            <a:endParaRPr lang="en-GB" dirty="0"/>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969729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379BCDB-B57C-4564-A5C7-0BDFBE05792E}" type="datetimeFigureOut">
              <a:rPr lang="en-GB" smtClean="0"/>
              <a:t>15/09/2025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AD43A29-1629-4327-9F09-B20DC318AF13}" type="slidenum">
              <a:rPr lang="en-GB" smtClean="0"/>
              <a:t>‹#›</a:t>
            </a:fld>
            <a:endParaRPr lang="en-GB" dirty="0"/>
          </a:p>
        </p:txBody>
      </p:sp>
    </p:spTree>
    <p:extLst>
      <p:ext uri="{BB962C8B-B14F-4D97-AF65-F5344CB8AC3E}">
        <p14:creationId xmlns:p14="http://schemas.microsoft.com/office/powerpoint/2010/main" val="333394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379BCDB-B57C-4564-A5C7-0BDFBE05792E}" type="datetimeFigureOut">
              <a:rPr lang="en-GB" smtClean="0"/>
              <a:t>15/09/2025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AD43A29-1629-4327-9F09-B20DC318AF13}" type="slidenum">
              <a:rPr lang="en-GB" smtClean="0"/>
              <a:t>‹#›</a:t>
            </a:fld>
            <a:endParaRPr lang="en-GB" dirty="0"/>
          </a:p>
        </p:txBody>
      </p:sp>
    </p:spTree>
    <p:extLst>
      <p:ext uri="{BB962C8B-B14F-4D97-AF65-F5344CB8AC3E}">
        <p14:creationId xmlns:p14="http://schemas.microsoft.com/office/powerpoint/2010/main" val="4434139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379BCDB-B57C-4564-A5C7-0BDFBE05792E}" type="datetimeFigureOut">
              <a:rPr lang="en-GB" smtClean="0"/>
              <a:t>15/09/2025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AD43A29-1629-4327-9F09-B20DC318AF13}" type="slidenum">
              <a:rPr lang="en-GB" smtClean="0"/>
              <a:t>‹#›</a:t>
            </a:fld>
            <a:endParaRPr lang="en-GB" dirty="0"/>
          </a:p>
        </p:txBody>
      </p:sp>
    </p:spTree>
    <p:extLst>
      <p:ext uri="{BB962C8B-B14F-4D97-AF65-F5344CB8AC3E}">
        <p14:creationId xmlns:p14="http://schemas.microsoft.com/office/powerpoint/2010/main" val="2232653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2379BCDB-B57C-4564-A5C7-0BDFBE05792E}" type="datetimeFigureOut">
              <a:rPr lang="en-GB" smtClean="0"/>
              <a:t>15/09/2025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AD43A29-1629-4327-9F09-B20DC318AF13}" type="slidenum">
              <a:rPr lang="en-GB" smtClean="0"/>
              <a:t>‹#›</a:t>
            </a:fld>
            <a:endParaRPr lang="en-GB" dirty="0"/>
          </a:p>
        </p:txBody>
      </p:sp>
    </p:spTree>
    <p:extLst>
      <p:ext uri="{BB962C8B-B14F-4D97-AF65-F5344CB8AC3E}">
        <p14:creationId xmlns:p14="http://schemas.microsoft.com/office/powerpoint/2010/main" val="1008172351"/>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2379BCDB-B57C-4564-A5C7-0BDFBE05792E}" type="datetimeFigureOut">
              <a:rPr lang="en-GB" smtClean="0"/>
              <a:t>15/09/2025</a:t>
            </a:fld>
            <a:endParaRPr lang="en-GB" dirty="0"/>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GB" dirty="0"/>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3AD43A29-1629-4327-9F09-B20DC318AF13}" type="slidenum">
              <a:rPr lang="en-GB" smtClean="0"/>
              <a:t>‹#›</a:t>
            </a:fld>
            <a:endParaRPr lang="en-GB" dirty="0"/>
          </a:p>
        </p:txBody>
      </p:sp>
    </p:spTree>
    <p:extLst>
      <p:ext uri="{BB962C8B-B14F-4D97-AF65-F5344CB8AC3E}">
        <p14:creationId xmlns:p14="http://schemas.microsoft.com/office/powerpoint/2010/main" val="1865168163"/>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2379BCDB-B57C-4564-A5C7-0BDFBE05792E}" type="datetimeFigureOut">
              <a:rPr lang="en-GB" smtClean="0"/>
              <a:t>15/09/2025</a:t>
            </a:fld>
            <a:endParaRPr lang="en-GB" dirty="0"/>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GB" dirty="0"/>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3AD43A29-1629-4327-9F09-B20DC318AF13}" type="slidenum">
              <a:rPr lang="en-GB" smtClean="0"/>
              <a:t>‹#›</a:t>
            </a:fld>
            <a:endParaRPr lang="en-GB" dirty="0"/>
          </a:p>
        </p:txBody>
      </p:sp>
    </p:spTree>
    <p:extLst>
      <p:ext uri="{BB962C8B-B14F-4D97-AF65-F5344CB8AC3E}">
        <p14:creationId xmlns:p14="http://schemas.microsoft.com/office/powerpoint/2010/main" val="2859547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79BCDB-B57C-4564-A5C7-0BDFBE05792E}" type="datetimeFigureOut">
              <a:rPr lang="en-GB" smtClean="0"/>
              <a:t>15/09/2025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AD43A29-1629-4327-9F09-B20DC318AF13}" type="slidenum">
              <a:rPr lang="en-GB" smtClean="0"/>
              <a:t>‹#›</a:t>
            </a:fld>
            <a:endParaRPr lang="en-GB" dirty="0"/>
          </a:p>
        </p:txBody>
      </p:sp>
    </p:spTree>
    <p:extLst>
      <p:ext uri="{BB962C8B-B14F-4D97-AF65-F5344CB8AC3E}">
        <p14:creationId xmlns:p14="http://schemas.microsoft.com/office/powerpoint/2010/main" val="746835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2379BCDB-B57C-4564-A5C7-0BDFBE05792E}" type="datetimeFigureOut">
              <a:rPr lang="en-GB" smtClean="0"/>
              <a:t>15/09/2025</a:t>
            </a:fld>
            <a:endParaRPr lang="en-GB" dirty="0"/>
          </a:p>
        </p:txBody>
      </p:sp>
      <p:sp>
        <p:nvSpPr>
          <p:cNvPr id="5" name="Footer Placeholder 4"/>
          <p:cNvSpPr>
            <a:spLocks noGrp="1"/>
          </p:cNvSpPr>
          <p:nvPr>
            <p:ph type="ftr" sz="quarter" idx="11"/>
          </p:nvPr>
        </p:nvSpPr>
        <p:spPr>
          <a:xfrm>
            <a:off x="2933699" y="6296615"/>
            <a:ext cx="5959577" cy="365125"/>
          </a:xfrm>
        </p:spPr>
        <p:txBody>
          <a:bodyPr/>
          <a:lstStyle/>
          <a:p>
            <a:endParaRPr lang="en-GB"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3AD43A29-1629-4327-9F09-B20DC318AF13}" type="slidenum">
              <a:rPr lang="en-GB" smtClean="0"/>
              <a:t>‹#›</a:t>
            </a:fld>
            <a:endParaRPr lang="en-GB" dirty="0"/>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1856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33CCFF"/>
            </a:gs>
            <a:gs pos="71000">
              <a:schemeClr val="accent4">
                <a:lumMod val="0"/>
                <a:lumOff val="100000"/>
              </a:schemeClr>
            </a:gs>
            <a:gs pos="100000">
              <a:schemeClr val="accent4">
                <a:lumMod val="100000"/>
              </a:schemeClr>
            </a:gs>
          </a:gsLst>
          <a:lin ang="2700000" scaled="1"/>
          <a:tileRect/>
        </a:gra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2379BCDB-B57C-4564-A5C7-0BDFBE05792E}" type="datetimeFigureOut">
              <a:rPr lang="en-GB" smtClean="0"/>
              <a:t>15/09/2025</a:t>
            </a:fld>
            <a:endParaRPr lang="en-GB" dirty="0"/>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GB" dirty="0"/>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3AD43A29-1629-4327-9F09-B20DC318AF13}" type="slidenum">
              <a:rPr lang="en-GB" smtClean="0"/>
              <a:t>‹#›</a:t>
            </a:fld>
            <a:endParaRPr lang="en-GB" dirty="0"/>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7318518"/>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year3@englishmartyrs.school"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www.youtube.com/watch?v=Wcm-1FBrDvU&amp;t=66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englishmartyrs.w-sussex.sch.uk/"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youtube.com/watch?v=sz4EyUMUTro"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654499" y="1539154"/>
            <a:ext cx="4144248" cy="1820933"/>
          </a:xfrm>
        </p:spPr>
        <p:txBody>
          <a:bodyPr>
            <a:normAutofit fontScale="90000"/>
          </a:bodyPr>
          <a:lstStyle/>
          <a:p>
            <a:pPr algn="ctr"/>
            <a:r>
              <a:rPr lang="en-GB" sz="6000" dirty="0">
                <a:solidFill>
                  <a:srgbClr val="7030A0"/>
                </a:solidFill>
                <a:latin typeface="HfW cursive bold" panose="00000500000000000000" pitchFamily="2" charset="0"/>
              </a:rPr>
              <a:t>Welcome to Year 3!</a:t>
            </a:r>
          </a:p>
        </p:txBody>
      </p:sp>
      <p:sp>
        <p:nvSpPr>
          <p:cNvPr id="3" name="Subtitle 2"/>
          <p:cNvSpPr>
            <a:spLocks noGrp="1"/>
          </p:cNvSpPr>
          <p:nvPr>
            <p:ph type="subTitle" idx="1"/>
          </p:nvPr>
        </p:nvSpPr>
        <p:spPr>
          <a:xfrm>
            <a:off x="2680448" y="4584387"/>
            <a:ext cx="8535474" cy="1468917"/>
          </a:xfrm>
        </p:spPr>
        <p:txBody>
          <a:bodyPr>
            <a:noAutofit/>
          </a:bodyPr>
          <a:lstStyle/>
          <a:p>
            <a:pPr algn="ctr"/>
            <a:r>
              <a:rPr lang="en-GB" sz="2400">
                <a:solidFill>
                  <a:srgbClr val="7030A0"/>
                </a:solidFill>
                <a:latin typeface="HfW cursive" panose="00000500000000000000" pitchFamily="2" charset="0"/>
              </a:rPr>
              <a:t>Class Teacher: </a:t>
            </a:r>
            <a:r>
              <a:rPr lang="en-GB" sz="2400" dirty="0">
                <a:solidFill>
                  <a:srgbClr val="7030A0"/>
                </a:solidFill>
                <a:latin typeface="HfW cursive" panose="00000500000000000000" pitchFamily="2" charset="0"/>
              </a:rPr>
              <a:t>Mr Rondeau</a:t>
            </a:r>
          </a:p>
          <a:p>
            <a:pPr algn="ctr"/>
            <a:r>
              <a:rPr lang="en-GB" sz="2400" dirty="0">
                <a:solidFill>
                  <a:srgbClr val="7030A0"/>
                </a:solidFill>
                <a:latin typeface="HfW cursive" panose="00000500000000000000" pitchFamily="2" charset="0"/>
              </a:rPr>
              <a:t>Teaching Assistant: Mrs Ellmer</a:t>
            </a:r>
          </a:p>
          <a:p>
            <a:pPr algn="ctr"/>
            <a:endParaRPr lang="en-GB" sz="1800" dirty="0">
              <a:latin typeface="HfW cursive" panose="00000500000000000000" pitchFamily="2" charset="0"/>
            </a:endParaRPr>
          </a:p>
        </p:txBody>
      </p:sp>
      <p:pic>
        <p:nvPicPr>
          <p:cNvPr id="5" name="Picture 4"/>
          <p:cNvPicPr/>
          <p:nvPr/>
        </p:nvPicPr>
        <p:blipFill rotWithShape="1">
          <a:blip r:embed="rId2">
            <a:extLst>
              <a:ext uri="{28A0092B-C50C-407E-A947-70E740481C1C}">
                <a14:useLocalDpi xmlns:a14="http://schemas.microsoft.com/office/drawing/2010/main" val="0"/>
              </a:ext>
            </a:extLst>
          </a:blip>
          <a:srcRect l="4837" t="12895" r="84979" b="69526"/>
          <a:stretch/>
        </p:blipFill>
        <p:spPr bwMode="auto">
          <a:xfrm>
            <a:off x="471554" y="136346"/>
            <a:ext cx="3186046" cy="350855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15147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2276475" y="1812925"/>
            <a:ext cx="6464300" cy="1358899"/>
          </a:xfrm>
        </p:spPr>
        <p:txBody>
          <a:bodyPr>
            <a:noAutofit/>
          </a:bodyPr>
          <a:lstStyle/>
          <a:p>
            <a:r>
              <a:rPr lang="en-GB" sz="3600" b="1" dirty="0"/>
              <a:t>My door is always open - please email </a:t>
            </a:r>
            <a:r>
              <a:rPr lang="en-GB" sz="3600" b="1" dirty="0">
                <a:hlinkClick r:id="rId2"/>
              </a:rPr>
              <a:t>year3@englishmartyrs.school</a:t>
            </a:r>
            <a:r>
              <a:rPr lang="en-GB" sz="3600" b="1" dirty="0"/>
              <a:t> with any queries or we can talk after school. </a:t>
            </a:r>
          </a:p>
        </p:txBody>
      </p:sp>
    </p:spTree>
    <p:extLst>
      <p:ext uri="{BB962C8B-B14F-4D97-AF65-F5344CB8AC3E}">
        <p14:creationId xmlns:p14="http://schemas.microsoft.com/office/powerpoint/2010/main" val="2962159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04734" y="308058"/>
            <a:ext cx="11044316" cy="1560716"/>
          </a:xfrm>
        </p:spPr>
        <p:txBody>
          <a:bodyPr>
            <a:normAutofit/>
          </a:bodyPr>
          <a:lstStyle/>
          <a:p>
            <a:pPr algn="ctr"/>
            <a:r>
              <a:rPr lang="en-GB" sz="4800" dirty="0">
                <a:solidFill>
                  <a:srgbClr val="7030A0"/>
                </a:solidFill>
                <a:latin typeface="HfW cursive bold" panose="00000500000000000000" pitchFamily="2" charset="0"/>
              </a:rPr>
              <a:t>The subjects we study are...</a:t>
            </a:r>
          </a:p>
        </p:txBody>
      </p:sp>
      <p:sp>
        <p:nvSpPr>
          <p:cNvPr id="3" name="Content Placeholder 2"/>
          <p:cNvSpPr>
            <a:spLocks noGrp="1"/>
          </p:cNvSpPr>
          <p:nvPr>
            <p:ph idx="1"/>
          </p:nvPr>
        </p:nvSpPr>
        <p:spPr>
          <a:xfrm>
            <a:off x="328534" y="1088416"/>
            <a:ext cx="11863466" cy="3651504"/>
          </a:xfrm>
        </p:spPr>
        <p:txBody>
          <a:bodyPr>
            <a:noAutofit/>
          </a:bodyPr>
          <a:lstStyle/>
          <a:p>
            <a:r>
              <a:rPr lang="en-GB" sz="2400" dirty="0">
                <a:latin typeface="HfW cursive" panose="00000500000000000000" pitchFamily="2" charset="0"/>
              </a:rPr>
              <a:t>Religious Education</a:t>
            </a:r>
          </a:p>
          <a:p>
            <a:r>
              <a:rPr lang="en-GB" sz="2400" dirty="0">
                <a:latin typeface="HfW cursive" panose="00000500000000000000" pitchFamily="2" charset="0"/>
              </a:rPr>
              <a:t>English (reading, writing, speaking and listening, handwriting, grammar, punctuation and spelling)</a:t>
            </a:r>
          </a:p>
          <a:p>
            <a:r>
              <a:rPr lang="en-GB" sz="2400" dirty="0">
                <a:latin typeface="HfW cursive" panose="00000500000000000000" pitchFamily="2" charset="0"/>
              </a:rPr>
              <a:t>Maths (including times tables)</a:t>
            </a:r>
          </a:p>
          <a:p>
            <a:r>
              <a:rPr lang="en-GB" sz="2400" dirty="0">
                <a:latin typeface="HfW cursive" panose="00000500000000000000" pitchFamily="2" charset="0"/>
              </a:rPr>
              <a:t>Science</a:t>
            </a:r>
          </a:p>
          <a:p>
            <a:r>
              <a:rPr lang="en-GB" sz="2400" dirty="0">
                <a:latin typeface="HfW cursive" panose="00000500000000000000" pitchFamily="2" charset="0"/>
              </a:rPr>
              <a:t>Topic (History, Geography, Art and Design Technology)</a:t>
            </a:r>
          </a:p>
          <a:p>
            <a:r>
              <a:rPr lang="en-GB" sz="2400" dirty="0">
                <a:latin typeface="HfW cursive" panose="00000500000000000000" pitchFamily="2" charset="0"/>
              </a:rPr>
              <a:t>Computing</a:t>
            </a:r>
          </a:p>
          <a:p>
            <a:r>
              <a:rPr lang="en-GB" sz="2400" dirty="0">
                <a:latin typeface="HfW cursive" panose="00000500000000000000" pitchFamily="2" charset="0"/>
              </a:rPr>
              <a:t>Music</a:t>
            </a:r>
          </a:p>
          <a:p>
            <a:r>
              <a:rPr lang="en-GB" sz="2400" dirty="0">
                <a:latin typeface="HfW cursive" panose="00000500000000000000" pitchFamily="2" charset="0"/>
              </a:rPr>
              <a:t>Physical Education</a:t>
            </a:r>
          </a:p>
          <a:p>
            <a:r>
              <a:rPr lang="en-GB" sz="2400" dirty="0">
                <a:latin typeface="HfW cursive" panose="00000500000000000000" pitchFamily="2" charset="0"/>
              </a:rPr>
              <a:t>French</a:t>
            </a:r>
          </a:p>
          <a:p>
            <a:r>
              <a:rPr lang="en-GB" sz="2400" dirty="0">
                <a:latin typeface="HfW cursive" panose="00000500000000000000" pitchFamily="2" charset="0"/>
              </a:rPr>
              <a:t>RSHE</a:t>
            </a:r>
          </a:p>
          <a:p>
            <a:endParaRPr lang="en-GB" sz="3200" dirty="0">
              <a:latin typeface="HfW cursive" panose="00000500000000000000" pitchFamily="2" charset="0"/>
            </a:endParaRPr>
          </a:p>
        </p:txBody>
      </p:sp>
      <p:pic>
        <p:nvPicPr>
          <p:cNvPr id="4" name="Picture 3"/>
          <p:cNvPicPr>
            <a:picLocks noChangeAspect="1"/>
          </p:cNvPicPr>
          <p:nvPr/>
        </p:nvPicPr>
        <p:blipFill>
          <a:blip r:embed="rId2"/>
          <a:stretch>
            <a:fillRect/>
          </a:stretch>
        </p:blipFill>
        <p:spPr>
          <a:xfrm>
            <a:off x="9365123" y="4094328"/>
            <a:ext cx="2826877" cy="2463421"/>
          </a:xfrm>
          <a:prstGeom prst="rect">
            <a:avLst/>
          </a:prstGeom>
        </p:spPr>
      </p:pic>
    </p:spTree>
    <p:extLst>
      <p:ext uri="{BB962C8B-B14F-4D97-AF65-F5344CB8AC3E}">
        <p14:creationId xmlns:p14="http://schemas.microsoft.com/office/powerpoint/2010/main" val="3799094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A4BCED-A3C3-4C85-8F5E-FE87EC79E7D2}"/>
              </a:ext>
            </a:extLst>
          </p:cNvPr>
          <p:cNvPicPr>
            <a:picLocks noChangeAspect="1"/>
          </p:cNvPicPr>
          <p:nvPr/>
        </p:nvPicPr>
        <p:blipFill rotWithShape="1">
          <a:blip r:embed="rId2"/>
          <a:srcRect l="24922" t="22917" r="22266" b="19444"/>
          <a:stretch/>
        </p:blipFill>
        <p:spPr>
          <a:xfrm>
            <a:off x="697287" y="114701"/>
            <a:ext cx="10797425" cy="6628597"/>
          </a:xfrm>
          <a:prstGeom prst="rect">
            <a:avLst/>
          </a:prstGeom>
        </p:spPr>
      </p:pic>
    </p:spTree>
    <p:extLst>
      <p:ext uri="{BB962C8B-B14F-4D97-AF65-F5344CB8AC3E}">
        <p14:creationId xmlns:p14="http://schemas.microsoft.com/office/powerpoint/2010/main" val="3373039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3D63FC-3D91-4470-874C-BB3211137E50}"/>
              </a:ext>
            </a:extLst>
          </p:cNvPr>
          <p:cNvSpPr txBox="1"/>
          <p:nvPr/>
        </p:nvSpPr>
        <p:spPr>
          <a:xfrm>
            <a:off x="241268" y="317467"/>
            <a:ext cx="12045285" cy="5878532"/>
          </a:xfrm>
          <a:prstGeom prst="rect">
            <a:avLst/>
          </a:prstGeom>
          <a:noFill/>
        </p:spPr>
        <p:txBody>
          <a:bodyPr wrap="none" rtlCol="0">
            <a:spAutoFit/>
          </a:bodyPr>
          <a:lstStyle/>
          <a:p>
            <a:r>
              <a:rPr lang="en-GB" sz="4800" u="sng" dirty="0">
                <a:latin typeface="HfW cursive" panose="00000500000000000000" pitchFamily="2" charset="0"/>
              </a:rPr>
              <a:t>Year 3 Class Expectations</a:t>
            </a:r>
          </a:p>
          <a:p>
            <a:endParaRPr lang="en-GB" sz="2000" dirty="0">
              <a:latin typeface="HfW cursive" panose="00000500000000000000" pitchFamily="2" charset="0"/>
            </a:endParaRPr>
          </a:p>
          <a:p>
            <a:endParaRPr lang="en-GB" sz="2000" dirty="0">
              <a:latin typeface="HfW cursive" panose="00000500000000000000" pitchFamily="2" charset="0"/>
            </a:endParaRPr>
          </a:p>
          <a:p>
            <a:pPr marL="285750" indent="-285750">
              <a:buFont typeface="Arial" panose="020B0604020202020204" pitchFamily="34" charset="0"/>
              <a:buChar char="•"/>
            </a:pPr>
            <a:r>
              <a:rPr lang="en-GB" sz="3200" dirty="0">
                <a:latin typeface="HfW cursive" panose="00000500000000000000" pitchFamily="2" charset="0"/>
              </a:rPr>
              <a:t>Always be kind and respectful to everyone</a:t>
            </a:r>
          </a:p>
          <a:p>
            <a:pPr marL="285750" indent="-285750">
              <a:buFont typeface="Arial" panose="020B0604020202020204" pitchFamily="34" charset="0"/>
              <a:buChar char="•"/>
            </a:pPr>
            <a:endParaRPr lang="en-GB" sz="3200" dirty="0">
              <a:latin typeface="HfW cursive" panose="00000500000000000000" pitchFamily="2" charset="0"/>
            </a:endParaRPr>
          </a:p>
          <a:p>
            <a:pPr marL="285750" indent="-285750">
              <a:buFont typeface="Arial" panose="020B0604020202020204" pitchFamily="34" charset="0"/>
              <a:buChar char="•"/>
            </a:pPr>
            <a:r>
              <a:rPr lang="en-GB" sz="3200" dirty="0">
                <a:latin typeface="HfW cursive" panose="00000500000000000000" pitchFamily="2" charset="0"/>
              </a:rPr>
              <a:t>Listen carefully when someone is speaking</a:t>
            </a:r>
          </a:p>
          <a:p>
            <a:pPr marL="285750" indent="-285750">
              <a:buFont typeface="Arial" panose="020B0604020202020204" pitchFamily="34" charset="0"/>
              <a:buChar char="•"/>
            </a:pPr>
            <a:endParaRPr lang="en-GB" sz="3200" dirty="0">
              <a:latin typeface="HfW cursive" panose="00000500000000000000" pitchFamily="2" charset="0"/>
            </a:endParaRPr>
          </a:p>
          <a:p>
            <a:pPr marL="285750" indent="-285750">
              <a:buFont typeface="Arial" panose="020B0604020202020204" pitchFamily="34" charset="0"/>
              <a:buChar char="•"/>
            </a:pPr>
            <a:r>
              <a:rPr lang="en-GB" sz="3200" dirty="0">
                <a:latin typeface="HfW cursive" panose="00000500000000000000" pitchFamily="2" charset="0"/>
              </a:rPr>
              <a:t>Always try your best</a:t>
            </a:r>
          </a:p>
          <a:p>
            <a:pPr marL="285750" indent="-285750">
              <a:buFont typeface="Arial" panose="020B0604020202020204" pitchFamily="34" charset="0"/>
              <a:buChar char="•"/>
            </a:pPr>
            <a:endParaRPr lang="en-GB" sz="3200" dirty="0">
              <a:latin typeface="HfW cursive" panose="00000500000000000000" pitchFamily="2" charset="0"/>
            </a:endParaRPr>
          </a:p>
          <a:p>
            <a:pPr marL="285750" indent="-285750">
              <a:buFont typeface="Arial" panose="020B0604020202020204" pitchFamily="34" charset="0"/>
              <a:buChar char="•"/>
            </a:pPr>
            <a:r>
              <a:rPr lang="en-GB" sz="3200" dirty="0">
                <a:latin typeface="HfW cursive" panose="00000500000000000000" pitchFamily="2" charset="0"/>
              </a:rPr>
              <a:t>Look after our classroom and equipment</a:t>
            </a:r>
          </a:p>
          <a:p>
            <a:pPr marL="285750" indent="-285750">
              <a:buFont typeface="Arial" panose="020B0604020202020204" pitchFamily="34" charset="0"/>
              <a:buChar char="•"/>
            </a:pPr>
            <a:endParaRPr lang="en-GB" sz="3200" dirty="0">
              <a:latin typeface="HfW cursive" panose="00000500000000000000" pitchFamily="2" charset="0"/>
            </a:endParaRPr>
          </a:p>
          <a:p>
            <a:pPr marL="285750" indent="-285750">
              <a:buFont typeface="Arial" panose="020B0604020202020204" pitchFamily="34" charset="0"/>
              <a:buChar char="•"/>
            </a:pPr>
            <a:r>
              <a:rPr lang="en-GB" sz="3200" dirty="0">
                <a:latin typeface="HfW cursive" panose="00000500000000000000" pitchFamily="2" charset="0"/>
              </a:rPr>
              <a:t>Please remember to put up your hand and not sho</a:t>
            </a:r>
            <a:r>
              <a:rPr lang="en-GB" sz="3200" b="1" dirty="0">
                <a:latin typeface="HfW cursive" panose="00000500000000000000" pitchFamily="2" charset="0"/>
              </a:rPr>
              <a:t>ut out</a:t>
            </a:r>
            <a:endParaRPr lang="en-GB" sz="2800" b="1" dirty="0">
              <a:latin typeface="HfW cursive" panose="00000500000000000000" pitchFamily="2" charset="0"/>
            </a:endParaRPr>
          </a:p>
        </p:txBody>
      </p:sp>
    </p:spTree>
    <p:extLst>
      <p:ext uri="{BB962C8B-B14F-4D97-AF65-F5344CB8AC3E}">
        <p14:creationId xmlns:p14="http://schemas.microsoft.com/office/powerpoint/2010/main" val="1358698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591513" y="156285"/>
            <a:ext cx="8770571" cy="1560716"/>
          </a:xfrm>
        </p:spPr>
        <p:txBody>
          <a:bodyPr>
            <a:normAutofit/>
          </a:bodyPr>
          <a:lstStyle/>
          <a:p>
            <a:pPr algn="ctr"/>
            <a:r>
              <a:rPr lang="en-GB" sz="4800" dirty="0">
                <a:solidFill>
                  <a:srgbClr val="7030A0"/>
                </a:solidFill>
                <a:latin typeface="HfW cursive bold" panose="00000500000000000000" pitchFamily="2" charset="0"/>
              </a:rPr>
              <a:t>Our Topic this term is </a:t>
            </a:r>
          </a:p>
        </p:txBody>
      </p:sp>
      <p:sp>
        <p:nvSpPr>
          <p:cNvPr id="3" name="Content Placeholder 2"/>
          <p:cNvSpPr>
            <a:spLocks noGrp="1"/>
          </p:cNvSpPr>
          <p:nvPr>
            <p:ph idx="1"/>
          </p:nvPr>
        </p:nvSpPr>
        <p:spPr>
          <a:xfrm>
            <a:off x="3761598" y="1028700"/>
            <a:ext cx="8430402" cy="3666988"/>
          </a:xfrm>
        </p:spPr>
        <p:txBody>
          <a:bodyPr>
            <a:noAutofit/>
          </a:bodyPr>
          <a:lstStyle/>
          <a:p>
            <a:pPr marL="0" indent="0" algn="ctr">
              <a:buNone/>
            </a:pPr>
            <a:r>
              <a:rPr lang="en-GB" sz="5400" b="1" dirty="0">
                <a:solidFill>
                  <a:srgbClr val="0070C0"/>
                </a:solidFill>
                <a:effectLst>
                  <a:outerShdw blurRad="38100" dist="38100" dir="2700000" algn="tl">
                    <a:srgbClr val="000000">
                      <a:alpha val="43137"/>
                    </a:srgbClr>
                  </a:outerShdw>
                </a:effectLst>
                <a:latin typeface="HfW cursive" panose="00000500000000000000" pitchFamily="2" charset="0"/>
              </a:rPr>
              <a:t>Footprints in the sand...</a:t>
            </a:r>
          </a:p>
          <a:p>
            <a:pPr marL="0" lvl="0" indent="0">
              <a:lnSpc>
                <a:spcPct val="100000"/>
              </a:lnSpc>
              <a:spcBef>
                <a:spcPts val="0"/>
              </a:spcBef>
              <a:buNone/>
            </a:pPr>
            <a:r>
              <a:rPr lang="en-GB" sz="2400" dirty="0">
                <a:solidFill>
                  <a:prstClr val="black"/>
                </a:solidFill>
                <a:latin typeface="HfW cursive" panose="00000500000000000000" pitchFamily="2" charset="0"/>
                <a:ea typeface="Calibri" panose="020F0502020204030204" pitchFamily="34" charset="0"/>
                <a:cs typeface="Times New Roman" panose="02020603050405020304" pitchFamily="18" charset="0"/>
              </a:rPr>
              <a:t>We </a:t>
            </a:r>
            <a:r>
              <a:rPr lang="en-GB" sz="1800" dirty="0">
                <a:solidFill>
                  <a:prstClr val="black"/>
                </a:solidFill>
                <a:latin typeface="HfW cursive" panose="00000500000000000000" pitchFamily="2" charset="0"/>
                <a:ea typeface="Calibri" panose="020F0502020204030204" pitchFamily="34" charset="0"/>
                <a:cs typeface="Times New Roman" panose="02020603050405020304" pitchFamily="18" charset="0"/>
              </a:rPr>
              <a:t>live in a world that offers outstanding beauty, contrasting landscapes and a diverse range of people and cultures. Through this topic we aim to develop our awe and wonder about the wonderful world in which we live, inspiring our curiosity and fascination of our local environment and deepening our understanding of our local coastal areas, Through our trip to Chichester Harbour we will undertake an in depth study of this area and investigate the answers to our questions to deepen our understanding further.  We want to broaden our understanding of how we can make a positive impact on the world and we endeavour to understand that our life experiences can be shaped by where we live and the people that live there but that we are part of one world and that God’s earth needs protection and unity.</a:t>
            </a:r>
            <a:endParaRPr lang="en-GB" sz="2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marL="0" indent="0" algn="ctr">
              <a:buNone/>
            </a:pPr>
            <a:endParaRPr lang="en-GB" sz="4800" b="1" dirty="0">
              <a:solidFill>
                <a:srgbClr val="0070C0"/>
              </a:solidFill>
              <a:effectLst>
                <a:outerShdw blurRad="38100" dist="38100" dir="2700000" algn="tl">
                  <a:srgbClr val="000000">
                    <a:alpha val="43137"/>
                  </a:srgbClr>
                </a:outerShdw>
              </a:effectLst>
              <a:latin typeface="HfW cursive" panose="00000500000000000000" pitchFamily="2" charset="0"/>
            </a:endParaRPr>
          </a:p>
          <a:p>
            <a:pPr marL="0" indent="0" algn="ctr">
              <a:buNone/>
            </a:pPr>
            <a:endParaRPr lang="en-GB" sz="4000" b="1" dirty="0">
              <a:solidFill>
                <a:srgbClr val="0070C0"/>
              </a:solidFill>
              <a:effectLst>
                <a:outerShdw blurRad="38100" dist="38100" dir="2700000" algn="tl">
                  <a:srgbClr val="000000">
                    <a:alpha val="43137"/>
                  </a:srgbClr>
                </a:outerShdw>
              </a:effectLst>
              <a:latin typeface="HfW cursive" panose="00000500000000000000" pitchFamily="2" charset="0"/>
            </a:endParaRPr>
          </a:p>
          <a:p>
            <a:pPr marL="0" indent="0" algn="ctr">
              <a:buNone/>
            </a:pPr>
            <a:r>
              <a:rPr lang="en-GB" sz="5400" b="1" dirty="0">
                <a:solidFill>
                  <a:srgbClr val="0070C0"/>
                </a:solidFill>
                <a:effectLst>
                  <a:outerShdw blurRad="38100" dist="38100" dir="2700000" algn="tl">
                    <a:srgbClr val="000000">
                      <a:alpha val="43137"/>
                    </a:srgbClr>
                  </a:outerShdw>
                </a:effectLst>
                <a:latin typeface="HfW cursive" panose="00000500000000000000" pitchFamily="2" charset="0"/>
              </a:rPr>
              <a:t>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431" y="1335145"/>
            <a:ext cx="3040245" cy="2712630"/>
          </a:xfrm>
          <a:prstGeom prst="rect">
            <a:avLst/>
          </a:prstGeom>
        </p:spPr>
      </p:pic>
      <p:sp>
        <p:nvSpPr>
          <p:cNvPr id="4" name="Rectangle 3">
            <a:extLst>
              <a:ext uri="{FF2B5EF4-FFF2-40B4-BE49-F238E27FC236}">
                <a16:creationId xmlns:a16="http://schemas.microsoft.com/office/drawing/2014/main" id="{75DA1C1B-64A4-4585-B7DD-55D6A147D9AB}"/>
              </a:ext>
            </a:extLst>
          </p:cNvPr>
          <p:cNvSpPr/>
          <p:nvPr/>
        </p:nvSpPr>
        <p:spPr>
          <a:xfrm>
            <a:off x="461809" y="6378549"/>
            <a:ext cx="11609468" cy="646331"/>
          </a:xfrm>
          <a:prstGeom prst="rect">
            <a:avLst/>
          </a:prstGeom>
        </p:spPr>
        <p:txBody>
          <a:bodyPr wrap="square">
            <a:spAutoFit/>
          </a:bodyPr>
          <a:lstStyle/>
          <a:p>
            <a:r>
              <a:rPr lang="en-US" sz="3600" b="1" dirty="0">
                <a:latin typeface="HfW cursive" panose="00000500000000000000" pitchFamily="2" charset="0"/>
              </a:rPr>
              <a:t>18</a:t>
            </a:r>
            <a:r>
              <a:rPr lang="en-US" sz="3600" b="1" baseline="30000" dirty="0">
                <a:latin typeface="HfW cursive" panose="00000500000000000000" pitchFamily="2" charset="0"/>
              </a:rPr>
              <a:t>th</a:t>
            </a:r>
            <a:r>
              <a:rPr lang="en-US" sz="3600" b="1" dirty="0">
                <a:latin typeface="HfW cursive" panose="00000500000000000000" pitchFamily="2" charset="0"/>
              </a:rPr>
              <a:t>  September - Trip to Chichester Harbour</a:t>
            </a:r>
          </a:p>
        </p:txBody>
      </p:sp>
    </p:spTree>
    <p:extLst>
      <p:ext uri="{BB962C8B-B14F-4D97-AF65-F5344CB8AC3E}">
        <p14:creationId xmlns:p14="http://schemas.microsoft.com/office/powerpoint/2010/main" val="532761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A8DC7F2-DEC8-42C1-8409-92754E468BA4}"/>
              </a:ext>
            </a:extLst>
          </p:cNvPr>
          <p:cNvPicPr>
            <a:picLocks noChangeAspect="1"/>
          </p:cNvPicPr>
          <p:nvPr/>
        </p:nvPicPr>
        <p:blipFill rotWithShape="1">
          <a:blip r:embed="rId2"/>
          <a:srcRect l="23750" t="23661" r="25147" b="12418"/>
          <a:stretch/>
        </p:blipFill>
        <p:spPr>
          <a:xfrm>
            <a:off x="0" y="154786"/>
            <a:ext cx="9307070" cy="6548427"/>
          </a:xfrm>
          <a:prstGeom prst="rect">
            <a:avLst/>
          </a:prstGeom>
        </p:spPr>
      </p:pic>
      <p:sp>
        <p:nvSpPr>
          <p:cNvPr id="2" name="TextBox 1">
            <a:extLst>
              <a:ext uri="{FF2B5EF4-FFF2-40B4-BE49-F238E27FC236}">
                <a16:creationId xmlns:a16="http://schemas.microsoft.com/office/drawing/2014/main" id="{AAD25870-CDB6-4101-AE8B-3C0ED308AA8F}"/>
              </a:ext>
            </a:extLst>
          </p:cNvPr>
          <p:cNvSpPr txBox="1"/>
          <p:nvPr/>
        </p:nvSpPr>
        <p:spPr>
          <a:xfrm>
            <a:off x="9639300" y="1704975"/>
            <a:ext cx="2226315" cy="954107"/>
          </a:xfrm>
          <a:prstGeom prst="rect">
            <a:avLst/>
          </a:prstGeom>
          <a:noFill/>
        </p:spPr>
        <p:txBody>
          <a:bodyPr wrap="none" rtlCol="0">
            <a:spAutoFit/>
          </a:bodyPr>
          <a:lstStyle/>
          <a:p>
            <a:r>
              <a:rPr lang="en-GB" sz="2800" b="1" dirty="0"/>
              <a:t>Autumn Term</a:t>
            </a:r>
          </a:p>
          <a:p>
            <a:r>
              <a:rPr lang="en-GB" sz="2800" b="1" dirty="0"/>
              <a:t> Planner</a:t>
            </a:r>
          </a:p>
        </p:txBody>
      </p:sp>
    </p:spTree>
    <p:extLst>
      <p:ext uri="{BB962C8B-B14F-4D97-AF65-F5344CB8AC3E}">
        <p14:creationId xmlns:p14="http://schemas.microsoft.com/office/powerpoint/2010/main" val="30251268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09403" y="262678"/>
            <a:ext cx="8770571" cy="1560716"/>
          </a:xfrm>
        </p:spPr>
        <p:txBody>
          <a:bodyPr>
            <a:normAutofit/>
          </a:bodyPr>
          <a:lstStyle/>
          <a:p>
            <a:pPr algn="ctr"/>
            <a:r>
              <a:rPr lang="en-GB" sz="4800" dirty="0">
                <a:solidFill>
                  <a:srgbClr val="7030A0"/>
                </a:solidFill>
                <a:latin typeface="HfW cursive bold" panose="00000500000000000000" pitchFamily="2" charset="0"/>
              </a:rPr>
              <a:t>Maths </a:t>
            </a:r>
          </a:p>
        </p:txBody>
      </p:sp>
      <p:sp>
        <p:nvSpPr>
          <p:cNvPr id="3" name="Content Placeholder 2"/>
          <p:cNvSpPr>
            <a:spLocks noGrp="1"/>
          </p:cNvSpPr>
          <p:nvPr>
            <p:ph idx="1"/>
          </p:nvPr>
        </p:nvSpPr>
        <p:spPr>
          <a:xfrm>
            <a:off x="0" y="1133065"/>
            <a:ext cx="12192000" cy="5034606"/>
          </a:xfrm>
        </p:spPr>
        <p:txBody>
          <a:bodyPr>
            <a:noAutofit/>
          </a:bodyPr>
          <a:lstStyle/>
          <a:p>
            <a:pPr marL="0" indent="0">
              <a:buNone/>
            </a:pPr>
            <a:r>
              <a:rPr lang="en-GB" sz="2800" dirty="0">
                <a:latin typeface="HfW cursive" panose="00000500000000000000" pitchFamily="2" charset="0"/>
              </a:rPr>
              <a:t>The aims of the Maths curriculum are to ensure all pupils: </a:t>
            </a:r>
          </a:p>
          <a:p>
            <a:r>
              <a:rPr lang="en-GB" sz="2800" dirty="0">
                <a:latin typeface="HfW cursive" panose="00000500000000000000" pitchFamily="2" charset="0"/>
              </a:rPr>
              <a:t>become fluent in the fundamentals of mathematics</a:t>
            </a:r>
          </a:p>
          <a:p>
            <a:r>
              <a:rPr lang="en-GB" sz="2800" dirty="0">
                <a:latin typeface="HfW cursive" panose="00000500000000000000" pitchFamily="2" charset="0"/>
              </a:rPr>
              <a:t>reason mathematically using mathematical language</a:t>
            </a:r>
          </a:p>
          <a:p>
            <a:r>
              <a:rPr lang="en-GB" sz="2800" dirty="0">
                <a:latin typeface="HfW cursive" panose="00000500000000000000" pitchFamily="2" charset="0"/>
              </a:rPr>
              <a:t>can solve problems by applying their mathematics to a variety of problems with increasing sophistication, including breaking down problems into a series of simpler steps and persevering in seeking solutions</a:t>
            </a:r>
          </a:p>
          <a:p>
            <a:endParaRPr lang="en-GB" sz="2800" dirty="0">
              <a:latin typeface="HfW cursive" panose="00000500000000000000" pitchFamily="2" charset="0"/>
            </a:endParaRPr>
          </a:p>
          <a:p>
            <a:endParaRPr lang="en-GB" sz="2400" dirty="0">
              <a:latin typeface="HfW cursive" panose="00000500000000000000" pitchFamily="2" charset="0"/>
            </a:endParaRPr>
          </a:p>
        </p:txBody>
      </p:sp>
      <p:pic>
        <p:nvPicPr>
          <p:cNvPr id="4" name="Picture 3"/>
          <p:cNvPicPr>
            <a:picLocks noChangeAspect="1"/>
          </p:cNvPicPr>
          <p:nvPr/>
        </p:nvPicPr>
        <p:blipFill>
          <a:blip r:embed="rId2"/>
          <a:stretch>
            <a:fillRect/>
          </a:stretch>
        </p:blipFill>
        <p:spPr>
          <a:xfrm>
            <a:off x="9334500" y="4486275"/>
            <a:ext cx="2857500" cy="2371725"/>
          </a:xfrm>
          <a:prstGeom prst="rect">
            <a:avLst/>
          </a:prstGeom>
        </p:spPr>
      </p:pic>
    </p:spTree>
    <p:extLst>
      <p:ext uri="{BB962C8B-B14F-4D97-AF65-F5344CB8AC3E}">
        <p14:creationId xmlns:p14="http://schemas.microsoft.com/office/powerpoint/2010/main" val="351048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09403" y="262678"/>
            <a:ext cx="8770571" cy="1560716"/>
          </a:xfrm>
        </p:spPr>
        <p:txBody>
          <a:bodyPr>
            <a:normAutofit fontScale="90000"/>
          </a:bodyPr>
          <a:lstStyle/>
          <a:p>
            <a:pPr algn="ctr"/>
            <a:r>
              <a:rPr lang="en-GB" sz="4800" dirty="0">
                <a:solidFill>
                  <a:srgbClr val="7030A0"/>
                </a:solidFill>
                <a:latin typeface="HfW cursive bold" panose="00000500000000000000" pitchFamily="2" charset="0"/>
              </a:rPr>
              <a:t>Times Tables</a:t>
            </a:r>
            <a:br>
              <a:rPr lang="en-GB" sz="4800" dirty="0">
                <a:solidFill>
                  <a:srgbClr val="7030A0"/>
                </a:solidFill>
                <a:latin typeface="HfW cursive bold" panose="00000500000000000000" pitchFamily="2" charset="0"/>
              </a:rPr>
            </a:br>
            <a:br>
              <a:rPr lang="en-GB" sz="4800" dirty="0">
                <a:solidFill>
                  <a:srgbClr val="7030A0"/>
                </a:solidFill>
                <a:latin typeface="HfW cursive bold" panose="00000500000000000000" pitchFamily="2" charset="0"/>
              </a:rPr>
            </a:br>
            <a:r>
              <a:rPr lang="en-GB" sz="4800" dirty="0">
                <a:solidFill>
                  <a:srgbClr val="7030A0"/>
                </a:solidFill>
                <a:latin typeface="HfW cursive bold" panose="00000500000000000000" pitchFamily="2" charset="0"/>
              </a:rPr>
              <a:t> </a:t>
            </a:r>
          </a:p>
        </p:txBody>
      </p:sp>
      <p:sp>
        <p:nvSpPr>
          <p:cNvPr id="3" name="Content Placeholder 2"/>
          <p:cNvSpPr>
            <a:spLocks noGrp="1"/>
          </p:cNvSpPr>
          <p:nvPr>
            <p:ph idx="1"/>
          </p:nvPr>
        </p:nvSpPr>
        <p:spPr>
          <a:xfrm>
            <a:off x="207238" y="1471425"/>
            <a:ext cx="11292840" cy="5034606"/>
          </a:xfrm>
        </p:spPr>
        <p:txBody>
          <a:bodyPr>
            <a:noAutofit/>
          </a:bodyPr>
          <a:lstStyle/>
          <a:p>
            <a:r>
              <a:rPr lang="en-GB" sz="2800" dirty="0">
                <a:latin typeface="HfW cursive" panose="00000500000000000000" pitchFamily="2" charset="0"/>
              </a:rPr>
              <a:t>Children need daily practice with their times tables in order to really remember them.</a:t>
            </a:r>
          </a:p>
          <a:p>
            <a:r>
              <a:rPr lang="en-GB" sz="2800" dirty="0">
                <a:latin typeface="HfW cursive" panose="00000500000000000000" pitchFamily="2" charset="0"/>
              </a:rPr>
              <a:t>They only truly know them when they can fluently recall them out of order and when they can apply them in order to solve problems.</a:t>
            </a:r>
          </a:p>
          <a:p>
            <a:r>
              <a:rPr lang="en-GB" sz="2800" dirty="0">
                <a:latin typeface="HfW cursive" panose="00000500000000000000" pitchFamily="2" charset="0"/>
              </a:rPr>
              <a:t>By the end of Year 3 children should know all of the multiplication and division facts for 2, 3, 4, 5, 8, 10. </a:t>
            </a:r>
          </a:p>
          <a:p>
            <a:r>
              <a:rPr lang="en-GB" sz="2800" dirty="0">
                <a:latin typeface="HfW cursive" panose="00000500000000000000" pitchFamily="2" charset="0"/>
              </a:rPr>
              <a:t>The children will use Ipads every Friday afternoon to practice and timetables games on TT Rockstars. </a:t>
            </a:r>
          </a:p>
          <a:p>
            <a:pPr marL="0" indent="0">
              <a:buNone/>
            </a:pPr>
            <a:endParaRPr lang="en-GB" sz="2800" dirty="0">
              <a:latin typeface="HfW cursive" panose="00000500000000000000" pitchFamily="2" charset="0"/>
            </a:endParaRPr>
          </a:p>
          <a:p>
            <a:endParaRPr lang="en-GB" sz="2400" dirty="0">
              <a:latin typeface="HfW cursive" panose="00000500000000000000" pitchFamily="2" charset="0"/>
            </a:endParaRPr>
          </a:p>
        </p:txBody>
      </p:sp>
    </p:spTree>
    <p:extLst>
      <p:ext uri="{BB962C8B-B14F-4D97-AF65-F5344CB8AC3E}">
        <p14:creationId xmlns:p14="http://schemas.microsoft.com/office/powerpoint/2010/main" val="3683258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B2465E-7A17-4A4D-931C-461EEBA517A1}"/>
              </a:ext>
            </a:extLst>
          </p:cNvPr>
          <p:cNvSpPr txBox="1"/>
          <p:nvPr/>
        </p:nvSpPr>
        <p:spPr>
          <a:xfrm>
            <a:off x="219074" y="192971"/>
            <a:ext cx="11420475" cy="6063198"/>
          </a:xfrm>
          <a:prstGeom prst="rect">
            <a:avLst/>
          </a:prstGeom>
          <a:noFill/>
        </p:spPr>
        <p:txBody>
          <a:bodyPr wrap="square">
            <a:spAutoFit/>
          </a:bodyPr>
          <a:lstStyle/>
          <a:p>
            <a:r>
              <a:rPr lang="en-GB" sz="2400" b="1" u="sng" dirty="0"/>
              <a:t>End of Year Expectations for Year 3 </a:t>
            </a:r>
          </a:p>
          <a:p>
            <a:endParaRPr lang="en-GB" sz="2400" b="1" u="sng" dirty="0"/>
          </a:p>
          <a:p>
            <a:r>
              <a:rPr lang="en-GB" sz="2000" dirty="0"/>
              <a:t>Mathematics </a:t>
            </a:r>
          </a:p>
          <a:p>
            <a:r>
              <a:rPr lang="en-GB" sz="2000" dirty="0"/>
              <a:t>• Count from 0 in multiples of 4, 8, 50 and 100; find 10 or 100 more or less than a given number.</a:t>
            </a:r>
          </a:p>
          <a:p>
            <a:r>
              <a:rPr lang="en-GB" sz="2000" dirty="0"/>
              <a:t> •recognise the place value of each digit in a three-digit number (hundreds, tens, ones). </a:t>
            </a:r>
          </a:p>
          <a:p>
            <a:r>
              <a:rPr lang="en-GB" sz="2000" dirty="0"/>
              <a:t>• Compare and order numbers up to 1000. </a:t>
            </a:r>
          </a:p>
          <a:p>
            <a:r>
              <a:rPr lang="en-GB" sz="2000" dirty="0"/>
              <a:t>• Identify, represent and estimate numbers using different representations. </a:t>
            </a:r>
          </a:p>
          <a:p>
            <a:r>
              <a:rPr lang="en-GB" sz="2000" dirty="0"/>
              <a:t>• Read and write numbers up to 1000 in numerals and in words. </a:t>
            </a:r>
          </a:p>
          <a:p>
            <a:r>
              <a:rPr lang="en-GB" sz="2000" dirty="0"/>
              <a:t>• Add and subtract numbers mentally, including: a three-digit number and ones, tens and hundreds. </a:t>
            </a:r>
          </a:p>
          <a:p>
            <a:r>
              <a:rPr lang="en-GB" sz="2000" dirty="0"/>
              <a:t>• Add and subtract numbers with up to three digits, using formal written methods of columnar methods </a:t>
            </a:r>
          </a:p>
          <a:p>
            <a:r>
              <a:rPr lang="en-GB" sz="2000" dirty="0"/>
              <a:t>• Estimate the answer to a calculation and use inverse operations to check answers</a:t>
            </a:r>
          </a:p>
          <a:p>
            <a:r>
              <a:rPr lang="en-GB" sz="2000" dirty="0"/>
              <a:t> • Solve problems, including missing number problems, using knowledge of number facts and place value.</a:t>
            </a:r>
          </a:p>
          <a:p>
            <a:r>
              <a:rPr lang="en-GB" sz="2000" dirty="0"/>
              <a:t> • Recall and use multiplication and division facts for the 3, 4 and 8 multiplication tables (recognise multiples) </a:t>
            </a:r>
          </a:p>
          <a:p>
            <a:r>
              <a:rPr lang="en-GB" sz="2000" dirty="0"/>
              <a:t>• Recognise, find and write fractions of a discrete set of objects: unit fractions and non-unit fractions with small denominators </a:t>
            </a:r>
          </a:p>
          <a:p>
            <a:r>
              <a:rPr lang="en-GB" sz="2000" dirty="0"/>
              <a:t>• Measure, compare, add and subtract: lengths (m/cm/mm); mass (kg/g); volume/capacity (l/ml)</a:t>
            </a:r>
          </a:p>
          <a:p>
            <a:r>
              <a:rPr lang="en-GB" sz="2000" dirty="0"/>
              <a:t> • Tell and write the time from an analogue clock, including using Roman numerals from I to XII, and 12-hour and 24-hour clocks</a:t>
            </a:r>
          </a:p>
        </p:txBody>
      </p:sp>
    </p:spTree>
    <p:extLst>
      <p:ext uri="{BB962C8B-B14F-4D97-AF65-F5344CB8AC3E}">
        <p14:creationId xmlns:p14="http://schemas.microsoft.com/office/powerpoint/2010/main" val="145201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70660" y="398528"/>
            <a:ext cx="8770571" cy="1560716"/>
          </a:xfrm>
        </p:spPr>
        <p:txBody>
          <a:bodyPr>
            <a:normAutofit/>
          </a:bodyPr>
          <a:lstStyle/>
          <a:p>
            <a:pPr algn="ctr"/>
            <a:r>
              <a:rPr lang="en-GB" sz="4800" dirty="0">
                <a:solidFill>
                  <a:srgbClr val="7030A0"/>
                </a:solidFill>
                <a:latin typeface="HfW cursive bold" panose="00000500000000000000" pitchFamily="2" charset="0"/>
              </a:rPr>
              <a:t>Reading</a:t>
            </a:r>
          </a:p>
        </p:txBody>
      </p:sp>
      <p:sp>
        <p:nvSpPr>
          <p:cNvPr id="3" name="Content Placeholder 2"/>
          <p:cNvSpPr>
            <a:spLocks noGrp="1"/>
          </p:cNvSpPr>
          <p:nvPr>
            <p:ph idx="1"/>
          </p:nvPr>
        </p:nvSpPr>
        <p:spPr>
          <a:xfrm>
            <a:off x="327571" y="1756521"/>
            <a:ext cx="11429951" cy="3835435"/>
          </a:xfrm>
        </p:spPr>
        <p:txBody>
          <a:bodyPr>
            <a:noAutofit/>
          </a:bodyPr>
          <a:lstStyle/>
          <a:p>
            <a:r>
              <a:rPr lang="en-GB" sz="2400" dirty="0">
                <a:latin typeface="HfW cursive" panose="00000500000000000000" pitchFamily="2" charset="0"/>
              </a:rPr>
              <a:t>Once a week, we will hear your child read. This may be as part of a class read or 1:1. Children can change their books in any reading session.</a:t>
            </a:r>
          </a:p>
          <a:p>
            <a:pPr marL="0" indent="0">
              <a:buNone/>
            </a:pPr>
            <a:endParaRPr lang="en-GB" sz="2400" dirty="0">
              <a:latin typeface="HfW cursive" panose="00000500000000000000" pitchFamily="2" charset="0"/>
            </a:endParaRPr>
          </a:p>
          <a:p>
            <a:r>
              <a:rPr lang="en-GB" sz="2400" dirty="0">
                <a:latin typeface="HfW cursive" panose="00000500000000000000" pitchFamily="2" charset="0"/>
              </a:rPr>
              <a:t>We will have Whole Class Reading sessions 3 times a week. As a class we read one text and we answer questions about the text. We are currently reading The Hodgeheg.</a:t>
            </a:r>
          </a:p>
          <a:p>
            <a:pPr marL="0" indent="0">
              <a:buNone/>
            </a:pPr>
            <a:endParaRPr lang="en-GB" sz="2400" dirty="0">
              <a:latin typeface="HfW cursive" panose="00000500000000000000" pitchFamily="2" charset="0"/>
            </a:endParaRPr>
          </a:p>
          <a:p>
            <a:r>
              <a:rPr lang="en-GB" sz="2400" dirty="0">
                <a:latin typeface="HfW cursive" panose="00000500000000000000" pitchFamily="2" charset="0"/>
              </a:rPr>
              <a:t>Reading records will be signed and dated termly to track when and what your child has read, sometimes comments will be written, where needed. </a:t>
            </a:r>
          </a:p>
        </p:txBody>
      </p:sp>
      <p:pic>
        <p:nvPicPr>
          <p:cNvPr id="4" name="Picture 3"/>
          <p:cNvPicPr>
            <a:picLocks noChangeAspect="1"/>
          </p:cNvPicPr>
          <p:nvPr/>
        </p:nvPicPr>
        <p:blipFill>
          <a:blip r:embed="rId2"/>
          <a:stretch>
            <a:fillRect/>
          </a:stretch>
        </p:blipFill>
        <p:spPr>
          <a:xfrm>
            <a:off x="0" y="0"/>
            <a:ext cx="2748541" cy="1357993"/>
          </a:xfrm>
          <a:prstGeom prst="rect">
            <a:avLst/>
          </a:prstGeom>
        </p:spPr>
      </p:pic>
    </p:spTree>
    <p:extLst>
      <p:ext uri="{BB962C8B-B14F-4D97-AF65-F5344CB8AC3E}">
        <p14:creationId xmlns:p14="http://schemas.microsoft.com/office/powerpoint/2010/main" val="83805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E1D8F70-8F10-43C3-975F-F9BF7C662552}"/>
              </a:ext>
            </a:extLst>
          </p:cNvPr>
          <p:cNvSpPr txBox="1"/>
          <p:nvPr/>
        </p:nvSpPr>
        <p:spPr>
          <a:xfrm>
            <a:off x="342900" y="99269"/>
            <a:ext cx="10801350" cy="6278642"/>
          </a:xfrm>
          <a:prstGeom prst="rect">
            <a:avLst/>
          </a:prstGeom>
          <a:noFill/>
        </p:spPr>
        <p:txBody>
          <a:bodyPr wrap="square">
            <a:spAutoFit/>
          </a:bodyPr>
          <a:lstStyle/>
          <a:p>
            <a:r>
              <a:rPr lang="en-GB" sz="2400" b="1" u="sng" dirty="0"/>
              <a:t>End of Year Expectations for Year 3 </a:t>
            </a:r>
          </a:p>
          <a:p>
            <a:endParaRPr lang="en-GB" dirty="0"/>
          </a:p>
          <a:p>
            <a:r>
              <a:rPr lang="en-GB" sz="2000" b="1" dirty="0"/>
              <a:t>Reading </a:t>
            </a:r>
          </a:p>
          <a:p>
            <a:endParaRPr lang="en-GB" sz="2000" b="1" dirty="0"/>
          </a:p>
          <a:p>
            <a:endParaRPr lang="en-GB" sz="2000" b="1" dirty="0"/>
          </a:p>
          <a:p>
            <a:r>
              <a:rPr lang="en-GB" dirty="0"/>
              <a:t>• </a:t>
            </a:r>
            <a:r>
              <a:rPr lang="en-GB" sz="2000" dirty="0"/>
              <a:t>Use a full range of strategies to read fluently </a:t>
            </a:r>
          </a:p>
          <a:p>
            <a:r>
              <a:rPr lang="en-GB" sz="2000" dirty="0"/>
              <a:t>• Read common prefixes and suffixes </a:t>
            </a:r>
          </a:p>
          <a:p>
            <a:r>
              <a:rPr lang="en-GB" sz="2000" dirty="0"/>
              <a:t>• Start to discuss their understanding and explain the meaning of words in context.</a:t>
            </a:r>
          </a:p>
          <a:p>
            <a:r>
              <a:rPr lang="en-GB" sz="2000" dirty="0"/>
              <a:t> • Use different strategies as well as background knowledge to explain meaning of words in a text</a:t>
            </a:r>
          </a:p>
          <a:p>
            <a:r>
              <a:rPr lang="en-GB" sz="2000" dirty="0"/>
              <a:t> • Draw inference from across a paragraph referring to simple settings and characters</a:t>
            </a:r>
          </a:p>
          <a:p>
            <a:r>
              <a:rPr lang="en-GB" sz="2000" dirty="0"/>
              <a:t> • Use events that has happened in the text to make an accurate prediction from a short passage. </a:t>
            </a:r>
          </a:p>
          <a:p>
            <a:r>
              <a:rPr lang="en-GB" sz="2000" dirty="0"/>
              <a:t>• Discuss authorial choices and how words/phrases are used to create impact.</a:t>
            </a:r>
          </a:p>
          <a:p>
            <a:r>
              <a:rPr lang="en-GB" sz="2000" dirty="0"/>
              <a:t> • Identify how language, structure and presentation contribute to meaning.</a:t>
            </a:r>
          </a:p>
          <a:p>
            <a:r>
              <a:rPr lang="en-GB" sz="2000" dirty="0"/>
              <a:t> • Ask and respond to questions using evidence from a text.</a:t>
            </a:r>
          </a:p>
          <a:p>
            <a:r>
              <a:rPr lang="en-GB" sz="2000" dirty="0"/>
              <a:t> • Retrieve and record information from fiction</a:t>
            </a:r>
          </a:p>
          <a:p>
            <a:r>
              <a:rPr lang="en-GB" sz="2000" dirty="0"/>
              <a:t> • Locate information in non-fiction texts using a range of features; indexes, glossaries, contents pages, headings, tables, charts and diagrams. </a:t>
            </a:r>
          </a:p>
          <a:p>
            <a:r>
              <a:rPr lang="en-GB" sz="2000" dirty="0"/>
              <a:t>• Skim and scan to locate key information, which may include highlighting and annotating a text.</a:t>
            </a:r>
          </a:p>
          <a:p>
            <a:r>
              <a:rPr lang="en-GB" sz="2000" dirty="0"/>
              <a:t> • Identify the main ideas drawn from more than one paragraph and summarising using a short passage</a:t>
            </a:r>
          </a:p>
        </p:txBody>
      </p:sp>
    </p:spTree>
    <p:extLst>
      <p:ext uri="{BB962C8B-B14F-4D97-AF65-F5344CB8AC3E}">
        <p14:creationId xmlns:p14="http://schemas.microsoft.com/office/powerpoint/2010/main" val="4225698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DFB851-6409-43F1-A372-6358ED003AD2}"/>
              </a:ext>
            </a:extLst>
          </p:cNvPr>
          <p:cNvSpPr txBox="1"/>
          <p:nvPr/>
        </p:nvSpPr>
        <p:spPr>
          <a:xfrm>
            <a:off x="4486275" y="129659"/>
            <a:ext cx="6096000" cy="830997"/>
          </a:xfrm>
          <a:prstGeom prst="rect">
            <a:avLst/>
          </a:prstGeom>
          <a:noFill/>
        </p:spPr>
        <p:txBody>
          <a:bodyPr wrap="square">
            <a:spAutoFit/>
          </a:bodyPr>
          <a:lstStyle/>
          <a:p>
            <a:r>
              <a:rPr lang="en-GB" sz="4800" dirty="0">
                <a:solidFill>
                  <a:srgbClr val="7030A0"/>
                </a:solidFill>
                <a:latin typeface="HfW cursive bold" panose="00000500000000000000" pitchFamily="2" charset="0"/>
              </a:rPr>
              <a:t>English </a:t>
            </a:r>
            <a:endParaRPr lang="en-GB" sz="4800" dirty="0"/>
          </a:p>
        </p:txBody>
      </p:sp>
      <p:pic>
        <p:nvPicPr>
          <p:cNvPr id="4" name="Picture 3">
            <a:extLst>
              <a:ext uri="{FF2B5EF4-FFF2-40B4-BE49-F238E27FC236}">
                <a16:creationId xmlns:a16="http://schemas.microsoft.com/office/drawing/2014/main" id="{6F8E0141-4C67-456C-A772-27101F9EF918}"/>
              </a:ext>
            </a:extLst>
          </p:cNvPr>
          <p:cNvPicPr>
            <a:picLocks noChangeAspect="1"/>
          </p:cNvPicPr>
          <p:nvPr/>
        </p:nvPicPr>
        <p:blipFill>
          <a:blip r:embed="rId2"/>
          <a:stretch>
            <a:fillRect/>
          </a:stretch>
        </p:blipFill>
        <p:spPr>
          <a:xfrm>
            <a:off x="9885330" y="155914"/>
            <a:ext cx="2213040" cy="1609483"/>
          </a:xfrm>
          <a:prstGeom prst="rect">
            <a:avLst/>
          </a:prstGeom>
        </p:spPr>
      </p:pic>
      <p:sp>
        <p:nvSpPr>
          <p:cNvPr id="6" name="TextBox 5">
            <a:extLst>
              <a:ext uri="{FF2B5EF4-FFF2-40B4-BE49-F238E27FC236}">
                <a16:creationId xmlns:a16="http://schemas.microsoft.com/office/drawing/2014/main" id="{278AEB23-92A6-47A8-991F-4DA869EE6FB3}"/>
              </a:ext>
            </a:extLst>
          </p:cNvPr>
          <p:cNvSpPr txBox="1"/>
          <p:nvPr/>
        </p:nvSpPr>
        <p:spPr>
          <a:xfrm>
            <a:off x="561975" y="1327993"/>
            <a:ext cx="8572500" cy="5078313"/>
          </a:xfrm>
          <a:prstGeom prst="rect">
            <a:avLst/>
          </a:prstGeom>
          <a:noFill/>
        </p:spPr>
        <p:txBody>
          <a:bodyPr wrap="square">
            <a:spAutoFit/>
          </a:bodyPr>
          <a:lstStyle/>
          <a:p>
            <a:r>
              <a:rPr lang="en-GB" sz="1800" dirty="0">
                <a:latin typeface="HfW cursive" panose="00000500000000000000" pitchFamily="2" charset="0"/>
              </a:rPr>
              <a:t>- </a:t>
            </a:r>
            <a:r>
              <a:rPr lang="en-GB" dirty="0">
                <a:latin typeface="HfW cursive" panose="00000500000000000000" pitchFamily="2" charset="0"/>
                <a:ea typeface="Calibri" panose="020F0502020204030204" pitchFamily="34" charset="0"/>
                <a:cs typeface="Times New Roman" panose="02020603050405020304" pitchFamily="18" charset="0"/>
              </a:rPr>
              <a:t>W</a:t>
            </a:r>
            <a:r>
              <a:rPr lang="en-GB" sz="1800" dirty="0">
                <a:effectLst/>
                <a:latin typeface="HfW cursive" panose="00000500000000000000" pitchFamily="2" charset="0"/>
                <a:ea typeface="Calibri" panose="020F0502020204030204" pitchFamily="34" charset="0"/>
                <a:cs typeface="Times New Roman" panose="02020603050405020304" pitchFamily="18" charset="0"/>
              </a:rPr>
              <a:t>e will use rich texts to inspire our writing, such as the award winning book Slug Days, Flotsam and The Mousehole Cat to explore descriptive vocabulary and create character, setting and plot in narrative.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latin typeface="HfW cursive" panose="00000500000000000000" pitchFamily="2" charset="0"/>
            </a:endParaRPr>
          </a:p>
          <a:p>
            <a:pPr algn="l">
              <a:buFont typeface="Arial" panose="020B0604020202020204" pitchFamily="34" charset="0"/>
              <a:buChar char="•"/>
            </a:pPr>
            <a:r>
              <a:rPr lang="en-GB" dirty="0">
                <a:latin typeface="HfW cursive" panose="00000500000000000000" pitchFamily="2" charset="0"/>
              </a:rPr>
              <a:t>-WE will plan our writing by dis</a:t>
            </a:r>
            <a:r>
              <a:rPr lang="en-GB" b="0" i="0" dirty="0">
                <a:solidFill>
                  <a:srgbClr val="0B0C0C"/>
                </a:solidFill>
                <a:effectLst/>
                <a:latin typeface="HfW cursive" panose="00000500000000000000" pitchFamily="2" charset="0"/>
              </a:rPr>
              <a:t>cussing writing similar to that which they are planning to write in order to understand and learn from its structure, vocabulary and grammar</a:t>
            </a:r>
          </a:p>
          <a:p>
            <a:pPr algn="l">
              <a:buFont typeface="Arial" panose="020B0604020202020204" pitchFamily="34" charset="0"/>
              <a:buChar char="•"/>
            </a:pPr>
            <a:endParaRPr lang="en-GB" dirty="0">
              <a:solidFill>
                <a:srgbClr val="0B0C0C"/>
              </a:solidFill>
              <a:latin typeface="HfW cursive" panose="00000500000000000000" pitchFamily="2" charset="0"/>
            </a:endParaRPr>
          </a:p>
          <a:p>
            <a:pPr algn="l">
              <a:buFont typeface="Arial" panose="020B0604020202020204" pitchFamily="34" charset="0"/>
              <a:buChar char="•"/>
            </a:pPr>
            <a:r>
              <a:rPr lang="en-GB" b="0" i="0" dirty="0">
                <a:solidFill>
                  <a:srgbClr val="0B0C0C"/>
                </a:solidFill>
                <a:effectLst/>
                <a:latin typeface="HfW cursive" panose="00000500000000000000" pitchFamily="2" charset="0"/>
              </a:rPr>
              <a:t>- We will compose and rehearsing sentences orally (including dialogue), progressively building a varied and rich vocabulary and an increasing range of sentence structures </a:t>
            </a:r>
            <a:endParaRPr lang="en-GB" b="0" i="0" dirty="0">
              <a:solidFill>
                <a:srgbClr val="1D70B8"/>
              </a:solidFill>
              <a:effectLst/>
              <a:latin typeface="HfW cursive" panose="00000500000000000000" pitchFamily="2" charset="0"/>
            </a:endParaRPr>
          </a:p>
          <a:p>
            <a:pPr algn="l">
              <a:buFont typeface="Arial" panose="020B0604020202020204" pitchFamily="34" charset="0"/>
              <a:buChar char="•"/>
            </a:pPr>
            <a:endParaRPr lang="en-GB" dirty="0">
              <a:solidFill>
                <a:srgbClr val="1D70B8"/>
              </a:solidFill>
              <a:latin typeface="HfW cursive" panose="00000500000000000000" pitchFamily="2" charset="0"/>
            </a:endParaRPr>
          </a:p>
          <a:p>
            <a:pPr algn="l">
              <a:buFont typeface="Arial" panose="020B0604020202020204" pitchFamily="34" charset="0"/>
              <a:buChar char="•"/>
            </a:pPr>
            <a:r>
              <a:rPr lang="en-GB" dirty="0">
                <a:latin typeface="HfW cursive" panose="00000500000000000000" pitchFamily="2" charset="0"/>
              </a:rPr>
              <a:t>The children will start to </a:t>
            </a:r>
            <a:r>
              <a:rPr lang="en-GB" b="0" i="0" dirty="0">
                <a:effectLst/>
                <a:latin typeface="HfW cursive" panose="00000500000000000000" pitchFamily="2" charset="0"/>
              </a:rPr>
              <a:t>organising paragraphs around a theme and in narratives, creating settings, characters and in non-narrative material, using simple organisational devices [for example, headings and sub-headings]</a:t>
            </a:r>
          </a:p>
          <a:p>
            <a:endParaRPr lang="en-GB" sz="1800" dirty="0">
              <a:latin typeface="HfW cursive" panose="00000500000000000000" pitchFamily="2" charset="0"/>
            </a:endParaRPr>
          </a:p>
        </p:txBody>
      </p:sp>
    </p:spTree>
    <p:extLst>
      <p:ext uri="{BB962C8B-B14F-4D97-AF65-F5344CB8AC3E}">
        <p14:creationId xmlns:p14="http://schemas.microsoft.com/office/powerpoint/2010/main" val="40875314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38174" y="73786"/>
            <a:ext cx="8770571" cy="1560716"/>
          </a:xfrm>
        </p:spPr>
        <p:txBody>
          <a:bodyPr>
            <a:normAutofit/>
          </a:bodyPr>
          <a:lstStyle/>
          <a:p>
            <a:pPr algn="ctr"/>
            <a:r>
              <a:rPr lang="en-GB" sz="4800" dirty="0">
                <a:solidFill>
                  <a:srgbClr val="7030A0"/>
                </a:solidFill>
                <a:latin typeface="HfW cursive bold" panose="00000500000000000000" pitchFamily="2" charset="0"/>
              </a:rPr>
              <a:t>English </a:t>
            </a:r>
          </a:p>
        </p:txBody>
      </p:sp>
      <p:pic>
        <p:nvPicPr>
          <p:cNvPr id="3" name="Picture 2"/>
          <p:cNvPicPr>
            <a:picLocks noChangeAspect="1"/>
          </p:cNvPicPr>
          <p:nvPr/>
        </p:nvPicPr>
        <p:blipFill>
          <a:blip r:embed="rId2"/>
          <a:stretch>
            <a:fillRect/>
          </a:stretch>
        </p:blipFill>
        <p:spPr>
          <a:xfrm>
            <a:off x="9979974" y="-1"/>
            <a:ext cx="2212026" cy="1606731"/>
          </a:xfrm>
          <a:prstGeom prst="rect">
            <a:avLst/>
          </a:prstGeom>
        </p:spPr>
      </p:pic>
      <p:sp>
        <p:nvSpPr>
          <p:cNvPr id="10" name="TextBox 9">
            <a:extLst>
              <a:ext uri="{FF2B5EF4-FFF2-40B4-BE49-F238E27FC236}">
                <a16:creationId xmlns:a16="http://schemas.microsoft.com/office/drawing/2014/main" id="{8B735DF4-EB47-4949-9C1A-65F6F298121A}"/>
              </a:ext>
            </a:extLst>
          </p:cNvPr>
          <p:cNvSpPr txBox="1"/>
          <p:nvPr/>
        </p:nvSpPr>
        <p:spPr>
          <a:xfrm>
            <a:off x="0" y="803364"/>
            <a:ext cx="11353800" cy="5416868"/>
          </a:xfrm>
          <a:prstGeom prst="rect">
            <a:avLst/>
          </a:prstGeom>
          <a:noFill/>
        </p:spPr>
        <p:txBody>
          <a:bodyPr wrap="square">
            <a:spAutoFit/>
          </a:bodyPr>
          <a:lstStyle/>
          <a:p>
            <a:r>
              <a:rPr lang="en-GB" sz="2000" b="1" u="sng" dirty="0"/>
              <a:t>End of Year Expectations for Year 3 </a:t>
            </a:r>
          </a:p>
          <a:p>
            <a:endParaRPr lang="en-GB" sz="2000" dirty="0"/>
          </a:p>
          <a:p>
            <a:r>
              <a:rPr lang="en-GB" b="1" dirty="0"/>
              <a:t>Writing</a:t>
            </a:r>
          </a:p>
          <a:p>
            <a:endParaRPr lang="en-GB" b="1" dirty="0"/>
          </a:p>
          <a:p>
            <a:r>
              <a:rPr lang="en-GB" dirty="0"/>
              <a:t>• Demonstrate an increasing understanding of purpose and audience.</a:t>
            </a:r>
          </a:p>
          <a:p>
            <a:r>
              <a:rPr lang="en-GB" dirty="0"/>
              <a:t>• Begin to use paragraphs to organise ideas.</a:t>
            </a:r>
          </a:p>
          <a:p>
            <a:r>
              <a:rPr lang="en-GB" dirty="0"/>
              <a:t> • In narratives, create settings, characters and plot.</a:t>
            </a:r>
          </a:p>
          <a:p>
            <a:r>
              <a:rPr lang="en-GB" dirty="0"/>
              <a:t> • Begin to punctuate direct speech with inverted commas </a:t>
            </a:r>
          </a:p>
          <a:p>
            <a:r>
              <a:rPr lang="en-GB" dirty="0"/>
              <a:t>• Use simple devices to structure the writing and support the reader e.g.. headings and sub-headings. </a:t>
            </a:r>
          </a:p>
          <a:p>
            <a:r>
              <a:rPr lang="en-GB" dirty="0"/>
              <a:t>• Use a varied and rich vocabulary.</a:t>
            </a:r>
          </a:p>
          <a:p>
            <a:r>
              <a:rPr lang="en-GB" dirty="0"/>
              <a:t> • Use conjunctions, adverbs and prepositions to show time, place and cause.</a:t>
            </a:r>
          </a:p>
          <a:p>
            <a:r>
              <a:rPr lang="en-GB" dirty="0"/>
              <a:t> • Maintain the correct tense throughout. </a:t>
            </a:r>
          </a:p>
          <a:p>
            <a:r>
              <a:rPr lang="en-GB" dirty="0"/>
              <a:t>• Assess the effectiveness of their own and others’ writing and suggesting improvements </a:t>
            </a:r>
          </a:p>
          <a:p>
            <a:r>
              <a:rPr lang="en-GB" dirty="0"/>
              <a:t>• Proof read to check for errors and make improvements </a:t>
            </a:r>
          </a:p>
          <a:p>
            <a:r>
              <a:rPr lang="en-GB" dirty="0"/>
              <a:t>• Use the range of punctuation taught in Year 2 and 3 mostly correctly </a:t>
            </a:r>
          </a:p>
          <a:p>
            <a:r>
              <a:rPr lang="en-GB" dirty="0"/>
              <a:t>• Use of present perfect form of verbs.</a:t>
            </a:r>
          </a:p>
          <a:p>
            <a:r>
              <a:rPr lang="en-GB" dirty="0"/>
              <a:t> • Spell some common exception words and some words from the Year 3 &amp; 4 spelling list. </a:t>
            </a:r>
          </a:p>
          <a:p>
            <a:r>
              <a:rPr lang="en-GB" dirty="0"/>
              <a:t>• Use ‘a’ and ‘an’ correctly • Use further prefixes and suffixes e.g. super-, anti-, auto-, dis-, mis-, -ly </a:t>
            </a:r>
          </a:p>
          <a:p>
            <a:r>
              <a:rPr lang="en-GB" dirty="0"/>
              <a:t>• Correctly form letters and space words to produce neat legible handwriting with some joining. </a:t>
            </a:r>
          </a:p>
        </p:txBody>
      </p:sp>
    </p:spTree>
    <p:extLst>
      <p:ext uri="{BB962C8B-B14F-4D97-AF65-F5344CB8AC3E}">
        <p14:creationId xmlns:p14="http://schemas.microsoft.com/office/powerpoint/2010/main" val="8900641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09403" y="262678"/>
            <a:ext cx="8444263" cy="966515"/>
          </a:xfrm>
        </p:spPr>
        <p:txBody>
          <a:bodyPr>
            <a:normAutofit/>
          </a:bodyPr>
          <a:lstStyle/>
          <a:p>
            <a:pPr algn="ctr"/>
            <a:r>
              <a:rPr lang="en-GB" sz="4800" dirty="0">
                <a:solidFill>
                  <a:srgbClr val="7030A0"/>
                </a:solidFill>
                <a:latin typeface="HfW cursive bold" panose="00000500000000000000" pitchFamily="2" charset="0"/>
              </a:rPr>
              <a:t>English</a:t>
            </a:r>
          </a:p>
        </p:txBody>
      </p:sp>
      <p:pic>
        <p:nvPicPr>
          <p:cNvPr id="5" name="Picture 2" descr="http://www.twinkl.co.uk/image/resource_preview_xlarge/T2-E-1175-New-Curriculum-Spelling-List-Years-3-And-4-Word-Mat_ver_1.jpg"/>
          <p:cNvPicPr>
            <a:picLocks noChangeAspect="1" noChangeArrowheads="1"/>
          </p:cNvPicPr>
          <p:nvPr/>
        </p:nvPicPr>
        <p:blipFill rotWithShape="1">
          <a:blip r:embed="rId2">
            <a:extLst>
              <a:ext uri="{28A0092B-C50C-407E-A947-70E740481C1C}">
                <a14:useLocalDpi xmlns:a14="http://schemas.microsoft.com/office/drawing/2010/main" val="0"/>
              </a:ext>
            </a:extLst>
          </a:blip>
          <a:srcRect l="15674" r="15480"/>
          <a:stretch/>
        </p:blipFill>
        <p:spPr bwMode="auto">
          <a:xfrm>
            <a:off x="683568" y="1004099"/>
            <a:ext cx="11165532" cy="5853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7357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BE06D0-3C79-4575-814E-9AC7052BAE09}"/>
              </a:ext>
            </a:extLst>
          </p:cNvPr>
          <p:cNvSpPr txBox="1"/>
          <p:nvPr/>
        </p:nvSpPr>
        <p:spPr>
          <a:xfrm>
            <a:off x="4943475" y="0"/>
            <a:ext cx="6096000" cy="830997"/>
          </a:xfrm>
          <a:prstGeom prst="rect">
            <a:avLst/>
          </a:prstGeom>
          <a:noFill/>
        </p:spPr>
        <p:txBody>
          <a:bodyPr wrap="square">
            <a:spAutoFit/>
          </a:bodyPr>
          <a:lstStyle/>
          <a:p>
            <a:r>
              <a:rPr lang="en-GB" sz="4800" dirty="0">
                <a:solidFill>
                  <a:srgbClr val="7030A0"/>
                </a:solidFill>
                <a:latin typeface="HfW cursive bold" panose="00000500000000000000" pitchFamily="2" charset="0"/>
              </a:rPr>
              <a:t>RE</a:t>
            </a:r>
            <a:endParaRPr lang="en-GB" sz="4800" dirty="0"/>
          </a:p>
        </p:txBody>
      </p:sp>
      <p:pic>
        <p:nvPicPr>
          <p:cNvPr id="5" name="Picture 4">
            <a:extLst>
              <a:ext uri="{FF2B5EF4-FFF2-40B4-BE49-F238E27FC236}">
                <a16:creationId xmlns:a16="http://schemas.microsoft.com/office/drawing/2014/main" id="{F68C99EC-7195-4DA8-8AF8-B12C465178F3}"/>
              </a:ext>
            </a:extLst>
          </p:cNvPr>
          <p:cNvPicPr>
            <a:picLocks noChangeAspect="1"/>
          </p:cNvPicPr>
          <p:nvPr/>
        </p:nvPicPr>
        <p:blipFill rotWithShape="1">
          <a:blip r:embed="rId2"/>
          <a:srcRect l="21953" t="19583" r="11328" b="13750"/>
          <a:stretch/>
        </p:blipFill>
        <p:spPr>
          <a:xfrm>
            <a:off x="828675" y="665835"/>
            <a:ext cx="10711855" cy="6020715"/>
          </a:xfrm>
          <a:prstGeom prst="rect">
            <a:avLst/>
          </a:prstGeom>
        </p:spPr>
      </p:pic>
    </p:spTree>
    <p:extLst>
      <p:ext uri="{BB962C8B-B14F-4D97-AF65-F5344CB8AC3E}">
        <p14:creationId xmlns:p14="http://schemas.microsoft.com/office/powerpoint/2010/main" val="4171220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082ADF9-8314-46F2-9B7A-620695611127}"/>
              </a:ext>
            </a:extLst>
          </p:cNvPr>
          <p:cNvPicPr>
            <a:picLocks noChangeAspect="1"/>
          </p:cNvPicPr>
          <p:nvPr/>
        </p:nvPicPr>
        <p:blipFill rotWithShape="1">
          <a:blip r:embed="rId2"/>
          <a:srcRect l="22735" t="19167" r="11485" b="13750"/>
          <a:stretch/>
        </p:blipFill>
        <p:spPr>
          <a:xfrm>
            <a:off x="173461" y="104775"/>
            <a:ext cx="5312939" cy="2990850"/>
          </a:xfrm>
          <a:prstGeom prst="rect">
            <a:avLst/>
          </a:prstGeom>
        </p:spPr>
      </p:pic>
      <p:pic>
        <p:nvPicPr>
          <p:cNvPr id="5" name="Picture 4">
            <a:extLst>
              <a:ext uri="{FF2B5EF4-FFF2-40B4-BE49-F238E27FC236}">
                <a16:creationId xmlns:a16="http://schemas.microsoft.com/office/drawing/2014/main" id="{5434F8E0-72E6-420E-82B9-B1CEED53EE93}"/>
              </a:ext>
            </a:extLst>
          </p:cNvPr>
          <p:cNvPicPr>
            <a:picLocks noChangeAspect="1"/>
          </p:cNvPicPr>
          <p:nvPr/>
        </p:nvPicPr>
        <p:blipFill rotWithShape="1">
          <a:blip r:embed="rId3"/>
          <a:srcRect l="23211" t="19167" r="11173" b="16805"/>
          <a:stretch/>
        </p:blipFill>
        <p:spPr>
          <a:xfrm>
            <a:off x="6332114" y="793619"/>
            <a:ext cx="5686425" cy="3121156"/>
          </a:xfrm>
          <a:prstGeom prst="rect">
            <a:avLst/>
          </a:prstGeom>
        </p:spPr>
      </p:pic>
      <p:pic>
        <p:nvPicPr>
          <p:cNvPr id="7" name="Picture 6">
            <a:extLst>
              <a:ext uri="{FF2B5EF4-FFF2-40B4-BE49-F238E27FC236}">
                <a16:creationId xmlns:a16="http://schemas.microsoft.com/office/drawing/2014/main" id="{F53567C3-B595-4934-921E-48C78A01CAEA}"/>
              </a:ext>
            </a:extLst>
          </p:cNvPr>
          <p:cNvPicPr>
            <a:picLocks noChangeAspect="1"/>
          </p:cNvPicPr>
          <p:nvPr/>
        </p:nvPicPr>
        <p:blipFill rotWithShape="1">
          <a:blip r:embed="rId4"/>
          <a:srcRect l="32109" t="21389" r="11875" b="16666"/>
          <a:stretch/>
        </p:blipFill>
        <p:spPr>
          <a:xfrm>
            <a:off x="1362075" y="3429000"/>
            <a:ext cx="5172075" cy="3217219"/>
          </a:xfrm>
          <a:prstGeom prst="rect">
            <a:avLst/>
          </a:prstGeom>
        </p:spPr>
      </p:pic>
    </p:spTree>
    <p:extLst>
      <p:ext uri="{BB962C8B-B14F-4D97-AF65-F5344CB8AC3E}">
        <p14:creationId xmlns:p14="http://schemas.microsoft.com/office/powerpoint/2010/main" val="18661126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209403" y="262678"/>
            <a:ext cx="8770571" cy="1560716"/>
          </a:xfrm>
        </p:spPr>
        <p:txBody>
          <a:bodyPr>
            <a:normAutofit/>
          </a:bodyPr>
          <a:lstStyle/>
          <a:p>
            <a:pPr algn="ctr"/>
            <a:r>
              <a:rPr lang="en-GB" sz="4800" dirty="0">
                <a:solidFill>
                  <a:srgbClr val="7030A0"/>
                </a:solidFill>
                <a:latin typeface="HfW cursive bold" panose="00000500000000000000" pitchFamily="2" charset="0"/>
              </a:rPr>
              <a:t>Homework</a:t>
            </a:r>
          </a:p>
        </p:txBody>
      </p:sp>
      <p:sp>
        <p:nvSpPr>
          <p:cNvPr id="3" name="Content Placeholder 2"/>
          <p:cNvSpPr>
            <a:spLocks noGrp="1"/>
          </p:cNvSpPr>
          <p:nvPr>
            <p:ph idx="1"/>
          </p:nvPr>
        </p:nvSpPr>
        <p:spPr>
          <a:xfrm>
            <a:off x="530134" y="2289538"/>
            <a:ext cx="10899866" cy="3835435"/>
          </a:xfrm>
        </p:spPr>
        <p:txBody>
          <a:bodyPr>
            <a:noAutofit/>
          </a:bodyPr>
          <a:lstStyle/>
          <a:p>
            <a:r>
              <a:rPr lang="en-GB" sz="2400" dirty="0">
                <a:latin typeface="HfW cursive" panose="00000500000000000000" pitchFamily="2" charset="0"/>
              </a:rPr>
              <a:t>Read </a:t>
            </a:r>
            <a:r>
              <a:rPr lang="en-GB" sz="2400" b="1" dirty="0">
                <a:latin typeface="HfW cursive" panose="00000500000000000000" pitchFamily="2" charset="0"/>
              </a:rPr>
              <a:t>five</a:t>
            </a:r>
            <a:r>
              <a:rPr lang="en-GB" sz="2400" dirty="0">
                <a:latin typeface="HfW cursive" panose="00000500000000000000" pitchFamily="2" charset="0"/>
              </a:rPr>
              <a:t> times a week and record in reading record.</a:t>
            </a:r>
          </a:p>
          <a:p>
            <a:pPr marL="0" indent="0">
              <a:buNone/>
            </a:pPr>
            <a:endParaRPr lang="en-GB" sz="2400" dirty="0">
              <a:latin typeface="HfW cursive" panose="00000500000000000000" pitchFamily="2" charset="0"/>
            </a:endParaRPr>
          </a:p>
          <a:p>
            <a:r>
              <a:rPr lang="en-GB" sz="2400" dirty="0">
                <a:latin typeface="HfW cursive" panose="00000500000000000000" pitchFamily="2" charset="0"/>
              </a:rPr>
              <a:t>Practice times tables on TT Rockstars</a:t>
            </a:r>
          </a:p>
          <a:p>
            <a:pPr marL="0" indent="0">
              <a:buNone/>
            </a:pPr>
            <a:endParaRPr lang="en-GB" sz="2400" dirty="0">
              <a:latin typeface="HfW cursive" panose="00000500000000000000" pitchFamily="2" charset="0"/>
            </a:endParaRPr>
          </a:p>
          <a:p>
            <a:r>
              <a:rPr lang="en-GB" sz="2400" dirty="0">
                <a:latin typeface="HfW cursive" panose="00000500000000000000" pitchFamily="2" charset="0"/>
              </a:rPr>
              <a:t>Practice Spellings on Ed Shed and/or paper copies</a:t>
            </a:r>
          </a:p>
          <a:p>
            <a:pPr marL="0" indent="0">
              <a:buNone/>
            </a:pPr>
            <a:endParaRPr lang="en-GB" sz="2400" dirty="0">
              <a:latin typeface="HfW cursive" panose="00000500000000000000" pitchFamily="2" charset="0"/>
            </a:endParaRPr>
          </a:p>
          <a:p>
            <a:r>
              <a:rPr lang="en-GB" sz="2400" dirty="0">
                <a:latin typeface="HfW cursive" panose="00000500000000000000" pitchFamily="2" charset="0"/>
              </a:rPr>
              <a:t>Homework Grids.</a:t>
            </a:r>
          </a:p>
        </p:txBody>
      </p:sp>
      <p:pic>
        <p:nvPicPr>
          <p:cNvPr id="4" name="Picture 3"/>
          <p:cNvPicPr>
            <a:picLocks noChangeAspect="1"/>
          </p:cNvPicPr>
          <p:nvPr/>
        </p:nvPicPr>
        <p:blipFill>
          <a:blip r:embed="rId2"/>
          <a:stretch>
            <a:fillRect/>
          </a:stretch>
        </p:blipFill>
        <p:spPr>
          <a:xfrm>
            <a:off x="9616758" y="0"/>
            <a:ext cx="2577444" cy="2289538"/>
          </a:xfrm>
          <a:prstGeom prst="rect">
            <a:avLst/>
          </a:prstGeom>
        </p:spPr>
      </p:pic>
    </p:spTree>
    <p:extLst>
      <p:ext uri="{BB962C8B-B14F-4D97-AF65-F5344CB8AC3E}">
        <p14:creationId xmlns:p14="http://schemas.microsoft.com/office/powerpoint/2010/main" val="3652593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3B23F0-4625-4687-B9E5-23927554912B}"/>
              </a:ext>
            </a:extLst>
          </p:cNvPr>
          <p:cNvSpPr txBox="1"/>
          <p:nvPr/>
        </p:nvSpPr>
        <p:spPr>
          <a:xfrm>
            <a:off x="2814221" y="1491449"/>
            <a:ext cx="5308847" cy="369332"/>
          </a:xfrm>
          <a:prstGeom prst="rect">
            <a:avLst/>
          </a:prstGeom>
          <a:noFill/>
        </p:spPr>
        <p:txBody>
          <a:bodyPr wrap="square" rtlCol="0">
            <a:spAutoFit/>
          </a:bodyPr>
          <a:lstStyle/>
          <a:p>
            <a:r>
              <a:rPr lang="en-GB" dirty="0"/>
              <a:t>Home work grid here</a:t>
            </a:r>
          </a:p>
        </p:txBody>
      </p:sp>
      <p:pic>
        <p:nvPicPr>
          <p:cNvPr id="4" name="Picture 3">
            <a:extLst>
              <a:ext uri="{FF2B5EF4-FFF2-40B4-BE49-F238E27FC236}">
                <a16:creationId xmlns:a16="http://schemas.microsoft.com/office/drawing/2014/main" id="{A175FB81-1C6B-40A0-8EF8-69B525BC0C07}"/>
              </a:ext>
            </a:extLst>
          </p:cNvPr>
          <p:cNvPicPr>
            <a:picLocks noChangeAspect="1"/>
          </p:cNvPicPr>
          <p:nvPr/>
        </p:nvPicPr>
        <p:blipFill>
          <a:blip r:embed="rId2"/>
          <a:stretch>
            <a:fillRect/>
          </a:stretch>
        </p:blipFill>
        <p:spPr>
          <a:xfrm>
            <a:off x="5468644" y="3293745"/>
            <a:ext cx="6448425" cy="3533775"/>
          </a:xfrm>
          <a:prstGeom prst="rect">
            <a:avLst/>
          </a:prstGeom>
        </p:spPr>
      </p:pic>
      <p:pic>
        <p:nvPicPr>
          <p:cNvPr id="3" name="Picture 2">
            <a:extLst>
              <a:ext uri="{FF2B5EF4-FFF2-40B4-BE49-F238E27FC236}">
                <a16:creationId xmlns:a16="http://schemas.microsoft.com/office/drawing/2014/main" id="{197C4189-6229-46B0-BE8B-79DBA7D71713}"/>
              </a:ext>
            </a:extLst>
          </p:cNvPr>
          <p:cNvPicPr>
            <a:picLocks noChangeAspect="1"/>
          </p:cNvPicPr>
          <p:nvPr/>
        </p:nvPicPr>
        <p:blipFill>
          <a:blip r:embed="rId3"/>
          <a:stretch>
            <a:fillRect/>
          </a:stretch>
        </p:blipFill>
        <p:spPr>
          <a:xfrm>
            <a:off x="319501" y="58485"/>
            <a:ext cx="6543675" cy="4124325"/>
          </a:xfrm>
          <a:prstGeom prst="rect">
            <a:avLst/>
          </a:prstGeom>
        </p:spPr>
      </p:pic>
    </p:spTree>
    <p:extLst>
      <p:ext uri="{BB962C8B-B14F-4D97-AF65-F5344CB8AC3E}">
        <p14:creationId xmlns:p14="http://schemas.microsoft.com/office/powerpoint/2010/main" val="23511795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89320" y="343493"/>
            <a:ext cx="8770571" cy="1560716"/>
          </a:xfrm>
        </p:spPr>
        <p:txBody>
          <a:bodyPr>
            <a:normAutofit/>
          </a:bodyPr>
          <a:lstStyle/>
          <a:p>
            <a:pPr algn="ctr"/>
            <a:r>
              <a:rPr lang="en-GB" sz="4800" dirty="0">
                <a:solidFill>
                  <a:srgbClr val="7030A0"/>
                </a:solidFill>
                <a:latin typeface="HfW cursive bold" panose="00000500000000000000" pitchFamily="2" charset="0"/>
              </a:rPr>
              <a:t>Expectations</a:t>
            </a:r>
          </a:p>
        </p:txBody>
      </p:sp>
      <p:sp>
        <p:nvSpPr>
          <p:cNvPr id="3" name="Content Placeholder 2"/>
          <p:cNvSpPr>
            <a:spLocks noGrp="1"/>
          </p:cNvSpPr>
          <p:nvPr>
            <p:ph idx="1"/>
          </p:nvPr>
        </p:nvSpPr>
        <p:spPr>
          <a:xfrm>
            <a:off x="696419" y="1083591"/>
            <a:ext cx="11029714" cy="3651504"/>
          </a:xfrm>
        </p:spPr>
        <p:txBody>
          <a:bodyPr>
            <a:noAutofit/>
          </a:bodyPr>
          <a:lstStyle/>
          <a:p>
            <a:pPr>
              <a:buFontTx/>
              <a:buChar char="-"/>
            </a:pPr>
            <a:r>
              <a:rPr lang="en-GB" sz="2400" dirty="0">
                <a:latin typeface="HfW cursive" panose="00000500000000000000" pitchFamily="2" charset="0"/>
              </a:rPr>
              <a:t>Children should become more independent with starting their work and finding ways to support their learning. </a:t>
            </a:r>
          </a:p>
          <a:p>
            <a:pPr>
              <a:buFontTx/>
              <a:buChar char="-"/>
            </a:pPr>
            <a:r>
              <a:rPr lang="en-GB" sz="2400" dirty="0">
                <a:latin typeface="HfW cursive" panose="00000500000000000000" pitchFamily="2" charset="0"/>
              </a:rPr>
              <a:t>Children are expected to be more organised, with their lunch boxes, snacks, water bottles, etc.</a:t>
            </a:r>
          </a:p>
          <a:p>
            <a:pPr>
              <a:buFontTx/>
              <a:buChar char="-"/>
            </a:pPr>
            <a:r>
              <a:rPr lang="en-GB" sz="2400" dirty="0">
                <a:latin typeface="HfW cursive" panose="00000500000000000000" pitchFamily="2" charset="0"/>
              </a:rPr>
              <a:t>PE is on Tuesdays and Fridays, and will come into school in their PE kits. (If it is their birthday on a PE day please send in their PE kit). Please ensure if children wear lace up trainers that they can tie their laces.</a:t>
            </a:r>
          </a:p>
          <a:p>
            <a:pPr>
              <a:buFontTx/>
              <a:buChar char="-"/>
            </a:pPr>
            <a:r>
              <a:rPr lang="en-GB" sz="2400" dirty="0">
                <a:latin typeface="HfW cursive" panose="00000500000000000000" pitchFamily="2" charset="0"/>
              </a:rPr>
              <a:t>Children are encouraged to ask for help and to never give up</a:t>
            </a:r>
          </a:p>
          <a:p>
            <a:pPr>
              <a:buFontTx/>
              <a:buChar char="-"/>
            </a:pPr>
            <a:r>
              <a:rPr lang="en-GB" sz="2400" dirty="0">
                <a:latin typeface="HfW cursive" panose="00000500000000000000" pitchFamily="2" charset="0"/>
              </a:rPr>
              <a:t>We expect the children to try their best</a:t>
            </a:r>
          </a:p>
          <a:p>
            <a:pPr>
              <a:buFontTx/>
              <a:buChar char="-"/>
            </a:pPr>
            <a:r>
              <a:rPr lang="en-GB" sz="2400" dirty="0">
                <a:latin typeface="HfW cursive" panose="00000500000000000000" pitchFamily="2" charset="0"/>
              </a:rPr>
              <a:t>We want them to have fun!</a:t>
            </a:r>
          </a:p>
        </p:txBody>
      </p:sp>
      <p:pic>
        <p:nvPicPr>
          <p:cNvPr id="4" name="Picture 3"/>
          <p:cNvPicPr>
            <a:picLocks noChangeAspect="1"/>
          </p:cNvPicPr>
          <p:nvPr/>
        </p:nvPicPr>
        <p:blipFill>
          <a:blip r:embed="rId2"/>
          <a:stretch>
            <a:fillRect/>
          </a:stretch>
        </p:blipFill>
        <p:spPr>
          <a:xfrm>
            <a:off x="110835" y="120189"/>
            <a:ext cx="1038695" cy="1003662"/>
          </a:xfrm>
          <a:prstGeom prst="rect">
            <a:avLst/>
          </a:prstGeom>
        </p:spPr>
      </p:pic>
      <p:pic>
        <p:nvPicPr>
          <p:cNvPr id="5" name="Picture 4"/>
          <p:cNvPicPr>
            <a:picLocks noChangeAspect="1"/>
          </p:cNvPicPr>
          <p:nvPr/>
        </p:nvPicPr>
        <p:blipFill>
          <a:blip r:embed="rId3"/>
          <a:stretch>
            <a:fillRect/>
          </a:stretch>
        </p:blipFill>
        <p:spPr>
          <a:xfrm>
            <a:off x="10667590" y="5329720"/>
            <a:ext cx="1389328" cy="1389328"/>
          </a:xfrm>
          <a:prstGeom prst="rect">
            <a:avLst/>
          </a:prstGeom>
        </p:spPr>
      </p:pic>
    </p:spTree>
    <p:extLst>
      <p:ext uri="{BB962C8B-B14F-4D97-AF65-F5344CB8AC3E}">
        <p14:creationId xmlns:p14="http://schemas.microsoft.com/office/powerpoint/2010/main" val="1748482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7F953E0-6B31-4E2F-AD46-08FDB97BAB84}"/>
              </a:ext>
            </a:extLst>
          </p:cNvPr>
          <p:cNvSpPr>
            <a:spLocks noGrp="1"/>
          </p:cNvSpPr>
          <p:nvPr>
            <p:ph type="title"/>
          </p:nvPr>
        </p:nvSpPr>
        <p:spPr>
          <a:xfrm>
            <a:off x="838200" y="0"/>
            <a:ext cx="10515600" cy="1325563"/>
          </a:xfrm>
        </p:spPr>
        <p:txBody>
          <a:bodyPr/>
          <a:lstStyle/>
          <a:p>
            <a:pPr algn="ctr"/>
            <a:r>
              <a:rPr lang="en-GB" b="1" dirty="0"/>
              <a:t>Positive behaviour</a:t>
            </a:r>
          </a:p>
        </p:txBody>
      </p:sp>
      <p:sp>
        <p:nvSpPr>
          <p:cNvPr id="5" name="Content Placeholder 4">
            <a:extLst>
              <a:ext uri="{FF2B5EF4-FFF2-40B4-BE49-F238E27FC236}">
                <a16:creationId xmlns:a16="http://schemas.microsoft.com/office/drawing/2014/main" id="{36AE0740-492C-425D-B8F1-3B3FE1B01D42}"/>
              </a:ext>
            </a:extLst>
          </p:cNvPr>
          <p:cNvSpPr>
            <a:spLocks noGrp="1"/>
          </p:cNvSpPr>
          <p:nvPr>
            <p:ph idx="1"/>
          </p:nvPr>
        </p:nvSpPr>
        <p:spPr>
          <a:xfrm>
            <a:off x="586409" y="1205949"/>
            <a:ext cx="11221278" cy="5353878"/>
          </a:xfrm>
        </p:spPr>
        <p:txBody>
          <a:bodyPr>
            <a:normAutofit fontScale="77500" lnSpcReduction="20000"/>
          </a:bodyPr>
          <a:lstStyle/>
          <a:p>
            <a:pPr marL="0" indent="0">
              <a:buNone/>
            </a:pPr>
            <a:r>
              <a:rPr lang="en-GB" sz="3500" dirty="0"/>
              <a:t>In our school, we want to make sure that all of our children are supported and encouraged to be:</a:t>
            </a:r>
          </a:p>
          <a:p>
            <a:pPr marL="0" indent="0">
              <a:buNone/>
            </a:pPr>
            <a:endParaRPr lang="en-GB" sz="3500" dirty="0"/>
          </a:p>
          <a:p>
            <a:pPr>
              <a:buFont typeface="Wingdings" panose="05000000000000000000" pitchFamily="2" charset="2"/>
              <a:buChar char="ü"/>
            </a:pPr>
            <a:r>
              <a:rPr lang="en-GB" sz="3500" dirty="0"/>
              <a:t> </a:t>
            </a:r>
            <a:r>
              <a:rPr lang="en-GB" sz="3500" dirty="0">
                <a:solidFill>
                  <a:srgbClr val="FF0000"/>
                </a:solidFill>
              </a:rPr>
              <a:t>ready</a:t>
            </a:r>
            <a:r>
              <a:rPr lang="en-GB" sz="3500" dirty="0"/>
              <a:t> (to make the most of all opportunities in school and allow others to do the same)</a:t>
            </a:r>
          </a:p>
          <a:p>
            <a:pPr>
              <a:buFont typeface="Wingdings" panose="05000000000000000000" pitchFamily="2" charset="2"/>
              <a:buChar char="ü"/>
            </a:pPr>
            <a:r>
              <a:rPr lang="en-GB" sz="3500" dirty="0">
                <a:solidFill>
                  <a:srgbClr val="FF0000"/>
                </a:solidFill>
              </a:rPr>
              <a:t>respectful</a:t>
            </a:r>
            <a:r>
              <a:rPr lang="en-GB" sz="3500" dirty="0"/>
              <a:t> (to all members of the school and wider society)</a:t>
            </a:r>
          </a:p>
          <a:p>
            <a:pPr>
              <a:buFont typeface="Wingdings" panose="05000000000000000000" pitchFamily="2" charset="2"/>
              <a:buChar char="ü"/>
            </a:pPr>
            <a:r>
              <a:rPr lang="en-GB" sz="3500" dirty="0">
                <a:solidFill>
                  <a:srgbClr val="FF0000"/>
                </a:solidFill>
              </a:rPr>
              <a:t>safe</a:t>
            </a:r>
            <a:r>
              <a:rPr lang="en-GB" sz="3500" dirty="0"/>
              <a:t> (through showing protective behaviours towards themselves and others)</a:t>
            </a:r>
          </a:p>
          <a:p>
            <a:pPr marL="0" indent="0">
              <a:buNone/>
            </a:pPr>
            <a:endParaRPr lang="en-GB" sz="3500" dirty="0"/>
          </a:p>
          <a:p>
            <a:pPr marL="0" indent="0">
              <a:buNone/>
            </a:pPr>
            <a:r>
              <a:rPr lang="en-GB" sz="3500" dirty="0"/>
              <a:t>Learning about appropriate behaviours is like all learning in school  – there are good days and not so good days.  Some children will find it easy to follow behaviour expectations, others may require additional support and understanding.</a:t>
            </a:r>
            <a:endParaRPr lang="en-GB" sz="3500" b="1" dirty="0"/>
          </a:p>
          <a:p>
            <a:pPr>
              <a:buFont typeface="Wingdings" panose="05000000000000000000" pitchFamily="2" charset="2"/>
              <a:buChar char="ü"/>
            </a:pPr>
            <a:endParaRPr lang="en-GB" dirty="0"/>
          </a:p>
          <a:p>
            <a:pPr>
              <a:buFont typeface="Wingdings" panose="05000000000000000000" pitchFamily="2" charset="2"/>
              <a:buChar char="Ø"/>
            </a:pPr>
            <a:endParaRPr lang="en-GB" dirty="0"/>
          </a:p>
        </p:txBody>
      </p:sp>
    </p:spTree>
    <p:extLst>
      <p:ext uri="{BB962C8B-B14F-4D97-AF65-F5344CB8AC3E}">
        <p14:creationId xmlns:p14="http://schemas.microsoft.com/office/powerpoint/2010/main" val="2090262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fade">
                                      <p:cBhvr>
                                        <p:cTn id="25"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F9324C-C421-43F4-934E-155FB200ADD2}"/>
              </a:ext>
            </a:extLst>
          </p:cNvPr>
          <p:cNvSpPr>
            <a:spLocks noGrp="1"/>
          </p:cNvSpPr>
          <p:nvPr>
            <p:ph idx="1"/>
          </p:nvPr>
        </p:nvSpPr>
        <p:spPr>
          <a:xfrm>
            <a:off x="278297" y="285611"/>
            <a:ext cx="11688416" cy="5811838"/>
          </a:xfrm>
        </p:spPr>
        <p:txBody>
          <a:bodyPr/>
          <a:lstStyle/>
          <a:p>
            <a:pPr marL="0" indent="0" algn="ctr">
              <a:buNone/>
            </a:pPr>
            <a:r>
              <a:rPr lang="en-GB" dirty="0"/>
              <a:t>Our goal is not that children are treated </a:t>
            </a:r>
            <a:r>
              <a:rPr lang="en-GB" i="1" dirty="0"/>
              <a:t>equally</a:t>
            </a:r>
            <a:r>
              <a:rPr lang="en-GB" dirty="0"/>
              <a:t> but that they are treated with </a:t>
            </a:r>
            <a:r>
              <a:rPr lang="en-GB" i="1" dirty="0"/>
              <a:t>equity </a:t>
            </a:r>
            <a:r>
              <a:rPr lang="en-GB" dirty="0"/>
              <a:t>so that they can access opportunities, thrive and become the people that God intended them to be.  </a:t>
            </a:r>
          </a:p>
        </p:txBody>
      </p:sp>
      <p:pic>
        <p:nvPicPr>
          <p:cNvPr id="1028" name="Picture 4" descr="Illustrating Equality VS Equity - Interaction Institute for Social Change :  Interaction Institute for Social Change">
            <a:extLst>
              <a:ext uri="{FF2B5EF4-FFF2-40B4-BE49-F238E27FC236}">
                <a16:creationId xmlns:a16="http://schemas.microsoft.com/office/drawing/2014/main" id="{A896D6E5-8BDA-4A6A-9F80-2EE6CA045F1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5287" y="1514060"/>
            <a:ext cx="6904381" cy="517828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3E67C07F-A160-4C0E-9178-3A91B1F7D079}"/>
              </a:ext>
            </a:extLst>
          </p:cNvPr>
          <p:cNvSpPr/>
          <p:nvPr/>
        </p:nvSpPr>
        <p:spPr>
          <a:xfrm>
            <a:off x="7182678" y="1669774"/>
            <a:ext cx="4784035" cy="50225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t>This may mean that some of our children may need more chances, more understanding, time out, shorter tasks, more patience and tolerance … as a Catholic school we are invested in every individual.  There may be times that other children may perceive this as ‘unfair’ – “Why didn’t I get a box?” - but we are aiming towards developing a shared understanding across our school that true fairness is when </a:t>
            </a:r>
            <a:r>
              <a:rPr lang="en-GB" sz="2200" b="1" u="sng" dirty="0"/>
              <a:t>everyone</a:t>
            </a:r>
            <a:r>
              <a:rPr lang="en-GB" sz="2200" dirty="0"/>
              <a:t> gets what they need.</a:t>
            </a:r>
          </a:p>
        </p:txBody>
      </p:sp>
    </p:spTree>
    <p:extLst>
      <p:ext uri="{BB962C8B-B14F-4D97-AF65-F5344CB8AC3E}">
        <p14:creationId xmlns:p14="http://schemas.microsoft.com/office/powerpoint/2010/main" val="1258674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8FEF64-E4C4-465D-B79E-381A4C6867C5}"/>
              </a:ext>
            </a:extLst>
          </p:cNvPr>
          <p:cNvSpPr>
            <a:spLocks noGrp="1"/>
          </p:cNvSpPr>
          <p:nvPr>
            <p:ph idx="1"/>
          </p:nvPr>
        </p:nvSpPr>
        <p:spPr>
          <a:xfrm>
            <a:off x="838200" y="556591"/>
            <a:ext cx="10515600" cy="5620372"/>
          </a:xfrm>
        </p:spPr>
        <p:txBody>
          <a:bodyPr/>
          <a:lstStyle/>
          <a:p>
            <a:pPr marL="0" indent="0">
              <a:buNone/>
            </a:pPr>
            <a:r>
              <a:rPr lang="en-GB" dirty="0"/>
              <a:t>All children come from different starting points in terms of behaving positively and consistently demonstrating this in school.  As a society, we are increasingly aware of the additional strains that the experience of lockdown has placed on our children in developing their social behaviours and their window of tolerance.</a:t>
            </a:r>
          </a:p>
          <a:p>
            <a:pPr marL="0" indent="0">
              <a:buNone/>
            </a:pPr>
            <a:endParaRPr lang="en-GB" dirty="0"/>
          </a:p>
          <a:p>
            <a:pPr marL="0" indent="0">
              <a:buNone/>
            </a:pPr>
            <a:r>
              <a:rPr lang="en-GB" dirty="0"/>
              <a:t>  </a:t>
            </a:r>
          </a:p>
        </p:txBody>
      </p:sp>
      <p:sp>
        <p:nvSpPr>
          <p:cNvPr id="5" name="Rectangle: Rounded Corners 4">
            <a:extLst>
              <a:ext uri="{FF2B5EF4-FFF2-40B4-BE49-F238E27FC236}">
                <a16:creationId xmlns:a16="http://schemas.microsoft.com/office/drawing/2014/main" id="{69095E60-9A7E-4FA5-AAA3-5C8FCB444E8F}"/>
              </a:ext>
            </a:extLst>
          </p:cNvPr>
          <p:cNvSpPr/>
          <p:nvPr/>
        </p:nvSpPr>
        <p:spPr>
          <a:xfrm>
            <a:off x="742950" y="2739886"/>
            <a:ext cx="8520320" cy="311688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This year we are going to be reviewing our Positive Behaviour policy.  We want to do this with the children, all of the staff and governors and you as parents and carers.</a:t>
            </a:r>
          </a:p>
          <a:p>
            <a:pPr algn="ctr"/>
            <a:endParaRPr lang="en-GB" sz="2400" dirty="0"/>
          </a:p>
          <a:p>
            <a:pPr algn="ctr"/>
            <a:r>
              <a:rPr lang="en-GB" sz="2400" dirty="0"/>
              <a:t>If you would like to help us with this by being part of parent forums we would be grateful for your support and feedback.  Please look out for emails and information in the school newsletter about this.  </a:t>
            </a:r>
          </a:p>
        </p:txBody>
      </p:sp>
      <p:sp>
        <p:nvSpPr>
          <p:cNvPr id="6" name="Rectangle 5">
            <a:extLst>
              <a:ext uri="{FF2B5EF4-FFF2-40B4-BE49-F238E27FC236}">
                <a16:creationId xmlns:a16="http://schemas.microsoft.com/office/drawing/2014/main" id="{31C5001C-D5CD-4D4C-B05E-6A34797932AB}"/>
              </a:ext>
            </a:extLst>
          </p:cNvPr>
          <p:cNvSpPr/>
          <p:nvPr/>
        </p:nvSpPr>
        <p:spPr>
          <a:xfrm>
            <a:off x="8564217" y="5354085"/>
            <a:ext cx="3260035" cy="1325563"/>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a:p>
            <a:pPr algn="ctr"/>
            <a:endParaRPr lang="en-GB" dirty="0"/>
          </a:p>
          <a:p>
            <a:pPr algn="ctr"/>
            <a:r>
              <a:rPr lang="en-GB" dirty="0">
                <a:hlinkClick r:id="rId2"/>
              </a:rPr>
              <a:t>https://www.youtube.com/watch?v=Wcm-1FBrDvU&amp;t=66s</a:t>
            </a:r>
            <a:endParaRPr lang="en-GB" dirty="0"/>
          </a:p>
          <a:p>
            <a:pPr algn="ctr"/>
            <a:endParaRPr lang="en-GB" dirty="0"/>
          </a:p>
          <a:p>
            <a:pPr algn="ctr"/>
            <a:r>
              <a:rPr lang="en-GB" dirty="0"/>
              <a:t> </a:t>
            </a:r>
          </a:p>
        </p:txBody>
      </p:sp>
    </p:spTree>
    <p:extLst>
      <p:ext uri="{BB962C8B-B14F-4D97-AF65-F5344CB8AC3E}">
        <p14:creationId xmlns:p14="http://schemas.microsoft.com/office/powerpoint/2010/main" val="937243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p:cNvSpPr>
            <a:spLocks noGrp="1"/>
          </p:cNvSpPr>
          <p:nvPr>
            <p:ph type="title"/>
          </p:nvPr>
        </p:nvSpPr>
        <p:spPr>
          <a:xfrm>
            <a:off x="1417820" y="343493"/>
            <a:ext cx="8770571" cy="1560716"/>
          </a:xfrm>
        </p:spPr>
        <p:txBody>
          <a:bodyPr>
            <a:normAutofit/>
          </a:bodyPr>
          <a:lstStyle/>
          <a:p>
            <a:pPr algn="ctr"/>
            <a:r>
              <a:rPr lang="en-GB" sz="4800" dirty="0">
                <a:solidFill>
                  <a:srgbClr val="7030A0"/>
                </a:solidFill>
                <a:latin typeface="HfW cursive bold" panose="00000500000000000000" pitchFamily="2" charset="0"/>
              </a:rPr>
              <a:t>Time to shine!</a:t>
            </a:r>
          </a:p>
        </p:txBody>
      </p:sp>
      <p:sp>
        <p:nvSpPr>
          <p:cNvPr id="5" name="5-Point Star 4"/>
          <p:cNvSpPr/>
          <p:nvPr/>
        </p:nvSpPr>
        <p:spPr>
          <a:xfrm rot="20381561">
            <a:off x="325237" y="187038"/>
            <a:ext cx="2473037" cy="231717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5-Point Star 5"/>
          <p:cNvSpPr/>
          <p:nvPr/>
        </p:nvSpPr>
        <p:spPr>
          <a:xfrm rot="20381561">
            <a:off x="325235" y="4183700"/>
            <a:ext cx="2473037" cy="231717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5-Point Star 6"/>
          <p:cNvSpPr/>
          <p:nvPr/>
        </p:nvSpPr>
        <p:spPr>
          <a:xfrm rot="1117268">
            <a:off x="9237173" y="209987"/>
            <a:ext cx="2473037" cy="231717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5-Point Star 7"/>
          <p:cNvSpPr/>
          <p:nvPr/>
        </p:nvSpPr>
        <p:spPr>
          <a:xfrm rot="1117268">
            <a:off x="9237173" y="4071942"/>
            <a:ext cx="2473037" cy="231717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p:cNvSpPr txBox="1"/>
          <p:nvPr/>
        </p:nvSpPr>
        <p:spPr>
          <a:xfrm>
            <a:off x="2743200" y="1345624"/>
            <a:ext cx="6317673" cy="4093428"/>
          </a:xfrm>
          <a:prstGeom prst="rect">
            <a:avLst/>
          </a:prstGeom>
          <a:noFill/>
        </p:spPr>
        <p:txBody>
          <a:bodyPr wrap="square" rtlCol="0">
            <a:spAutoFit/>
          </a:bodyPr>
          <a:lstStyle/>
          <a:p>
            <a:pPr algn="ctr"/>
            <a:endParaRPr lang="en-US" sz="2000" dirty="0">
              <a:latin typeface="HfW cursive bold" panose="00000500000000000000" pitchFamily="2" charset="0"/>
            </a:endParaRPr>
          </a:p>
          <a:p>
            <a:pPr algn="ctr"/>
            <a:r>
              <a:rPr lang="en-US" sz="2000" dirty="0">
                <a:latin typeface="HfW cursive bold" panose="00000500000000000000" pitchFamily="2" charset="0"/>
              </a:rPr>
              <a:t>This is where one child is picked at random on a Friday.</a:t>
            </a:r>
          </a:p>
          <a:p>
            <a:pPr algn="ctr"/>
            <a:r>
              <a:rPr lang="en-US" sz="2000" dirty="0">
                <a:latin typeface="HfW cursive bold" panose="00000500000000000000" pitchFamily="2" charset="0"/>
              </a:rPr>
              <a:t>As a class we will then discuss why we think this person ‘shines’.</a:t>
            </a:r>
          </a:p>
          <a:p>
            <a:pPr algn="ctr"/>
            <a:endParaRPr lang="en-US" sz="2000" dirty="0">
              <a:latin typeface="HfW cursive bold" panose="00000500000000000000" pitchFamily="2" charset="0"/>
            </a:endParaRPr>
          </a:p>
          <a:p>
            <a:pPr algn="ctr"/>
            <a:r>
              <a:rPr lang="en-US" sz="2000" dirty="0">
                <a:latin typeface="HfW cursive bold" panose="00000500000000000000" pitchFamily="2" charset="0"/>
              </a:rPr>
              <a:t>The chosen person will then get to take home the ‘Time to Shine’ tote bag to collect things which they are proud of, or represent them from home. </a:t>
            </a:r>
          </a:p>
          <a:p>
            <a:pPr algn="ctr"/>
            <a:endParaRPr lang="en-US" sz="2000" dirty="0">
              <a:latin typeface="HfW cursive bold" panose="00000500000000000000" pitchFamily="2" charset="0"/>
            </a:endParaRPr>
          </a:p>
          <a:p>
            <a:pPr algn="ctr"/>
            <a:r>
              <a:rPr lang="en-US" sz="2000" dirty="0">
                <a:latin typeface="HfW cursive bold" panose="00000500000000000000" pitchFamily="2" charset="0"/>
              </a:rPr>
              <a:t>On a Monday in assembly, they will be able to hear all the lovely things their friends have said about them, and throughout the week they will be able to show their bags to the class. </a:t>
            </a:r>
            <a:endParaRPr lang="en-GB" sz="2000" dirty="0">
              <a:latin typeface="HfW cursive bold" panose="00000500000000000000" pitchFamily="2" charset="0"/>
            </a:endParaRPr>
          </a:p>
        </p:txBody>
      </p:sp>
    </p:spTree>
    <p:extLst>
      <p:ext uri="{BB962C8B-B14F-4D97-AF65-F5344CB8AC3E}">
        <p14:creationId xmlns:p14="http://schemas.microsoft.com/office/powerpoint/2010/main" val="26210505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57908" y="185784"/>
            <a:ext cx="8770571" cy="1560716"/>
          </a:xfrm>
        </p:spPr>
        <p:txBody>
          <a:bodyPr>
            <a:normAutofit/>
          </a:bodyPr>
          <a:lstStyle/>
          <a:p>
            <a:pPr algn="ctr"/>
            <a:r>
              <a:rPr lang="en-GB" dirty="0">
                <a:solidFill>
                  <a:srgbClr val="7030A0"/>
                </a:solidFill>
                <a:latin typeface="HfW cursive bold" panose="00000500000000000000" pitchFamily="2" charset="0"/>
              </a:rPr>
              <a:t>School Website </a:t>
            </a:r>
          </a:p>
        </p:txBody>
      </p:sp>
      <p:sp>
        <p:nvSpPr>
          <p:cNvPr id="3" name="Content Placeholder 2"/>
          <p:cNvSpPr>
            <a:spLocks noGrp="1"/>
          </p:cNvSpPr>
          <p:nvPr>
            <p:ph idx="1"/>
          </p:nvPr>
        </p:nvSpPr>
        <p:spPr>
          <a:xfrm>
            <a:off x="94387" y="1389131"/>
            <a:ext cx="7133131" cy="3651504"/>
          </a:xfrm>
        </p:spPr>
        <p:txBody>
          <a:bodyPr>
            <a:noAutofit/>
          </a:bodyPr>
          <a:lstStyle/>
          <a:p>
            <a:pPr>
              <a:buFontTx/>
              <a:buChar char="-"/>
            </a:pPr>
            <a:r>
              <a:rPr lang="en-GB" sz="3600" dirty="0">
                <a:latin typeface="HfW cursive" panose="00000500000000000000" pitchFamily="2" charset="0"/>
              </a:rPr>
              <a:t>Please see the class page on the website for updates.</a:t>
            </a:r>
          </a:p>
          <a:p>
            <a:pPr>
              <a:buFontTx/>
              <a:buChar char="-"/>
            </a:pPr>
            <a:endParaRPr lang="en-GB" sz="3600" dirty="0">
              <a:latin typeface="HfW cursive" panose="00000500000000000000" pitchFamily="2" charset="0"/>
            </a:endParaRPr>
          </a:p>
          <a:p>
            <a:pPr>
              <a:buFontTx/>
              <a:buChar char="-"/>
            </a:pPr>
            <a:r>
              <a:rPr lang="en-GB" sz="3600" dirty="0">
                <a:latin typeface="HfW cursive" panose="00000500000000000000" pitchFamily="2" charset="0"/>
              </a:rPr>
              <a:t>This PowerPoint slide will also be added.</a:t>
            </a:r>
          </a:p>
        </p:txBody>
      </p:sp>
      <p:pic>
        <p:nvPicPr>
          <p:cNvPr id="4" name="Picture 3"/>
          <p:cNvPicPr>
            <a:picLocks noChangeAspect="1"/>
          </p:cNvPicPr>
          <p:nvPr/>
        </p:nvPicPr>
        <p:blipFill rotWithShape="1">
          <a:blip r:embed="rId2"/>
          <a:srcRect l="2539" t="11979" r="3320" b="11718"/>
          <a:stretch/>
        </p:blipFill>
        <p:spPr>
          <a:xfrm>
            <a:off x="7422416" y="1932709"/>
            <a:ext cx="2911165" cy="2784764"/>
          </a:xfrm>
          <a:prstGeom prst="rect">
            <a:avLst/>
          </a:prstGeom>
        </p:spPr>
      </p:pic>
      <p:sp>
        <p:nvSpPr>
          <p:cNvPr id="5" name="Rectangle 4"/>
          <p:cNvSpPr/>
          <p:nvPr/>
        </p:nvSpPr>
        <p:spPr>
          <a:xfrm>
            <a:off x="7227518" y="1377168"/>
            <a:ext cx="4373505" cy="646331"/>
          </a:xfrm>
          <a:prstGeom prst="rect">
            <a:avLst/>
          </a:prstGeom>
        </p:spPr>
        <p:txBody>
          <a:bodyPr wrap="none">
            <a:spAutoFit/>
          </a:bodyPr>
          <a:lstStyle/>
          <a:p>
            <a:r>
              <a:rPr lang="en-GB" dirty="0">
                <a:hlinkClick r:id="rId3"/>
              </a:rPr>
              <a:t>http://www.englishmartyrs.w-sussex.sch.uk/</a:t>
            </a:r>
            <a:endParaRPr lang="en-GB" dirty="0"/>
          </a:p>
          <a:p>
            <a:endParaRPr lang="en-GB" dirty="0"/>
          </a:p>
        </p:txBody>
      </p:sp>
    </p:spTree>
    <p:extLst>
      <p:ext uri="{BB962C8B-B14F-4D97-AF65-F5344CB8AC3E}">
        <p14:creationId xmlns:p14="http://schemas.microsoft.com/office/powerpoint/2010/main" val="41321549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09241" y="523375"/>
            <a:ext cx="8770571" cy="1560716"/>
          </a:xfrm>
        </p:spPr>
        <p:txBody>
          <a:bodyPr>
            <a:normAutofit/>
          </a:bodyPr>
          <a:lstStyle/>
          <a:p>
            <a:pPr algn="ctr"/>
            <a:r>
              <a:rPr lang="en-GB" sz="4800" dirty="0">
                <a:solidFill>
                  <a:srgbClr val="7030A0"/>
                </a:solidFill>
                <a:latin typeface="HfW cursive bold" panose="00000500000000000000" pitchFamily="2" charset="0"/>
              </a:rPr>
              <a:t>E-safety</a:t>
            </a:r>
          </a:p>
        </p:txBody>
      </p:sp>
      <p:sp>
        <p:nvSpPr>
          <p:cNvPr id="3" name="Content Placeholder 2"/>
          <p:cNvSpPr>
            <a:spLocks noGrp="1"/>
          </p:cNvSpPr>
          <p:nvPr>
            <p:ph idx="1"/>
          </p:nvPr>
        </p:nvSpPr>
        <p:spPr>
          <a:xfrm>
            <a:off x="599608" y="2438400"/>
            <a:ext cx="11104664" cy="3651504"/>
          </a:xfrm>
        </p:spPr>
        <p:txBody>
          <a:bodyPr>
            <a:normAutofit fontScale="55000" lnSpcReduction="20000"/>
          </a:bodyPr>
          <a:lstStyle/>
          <a:p>
            <a:pPr>
              <a:lnSpc>
                <a:spcPct val="120000"/>
              </a:lnSpc>
            </a:pPr>
            <a:r>
              <a:rPr lang="en-GB" sz="5100" dirty="0">
                <a:latin typeface="HfW cursive" panose="00000500000000000000" pitchFamily="2" charset="0"/>
              </a:rPr>
              <a:t>We have got information on the website about keeping your child e-safe.</a:t>
            </a:r>
          </a:p>
          <a:p>
            <a:pPr>
              <a:lnSpc>
                <a:spcPct val="120000"/>
              </a:lnSpc>
            </a:pPr>
            <a:r>
              <a:rPr lang="en-GB" sz="5100" dirty="0">
                <a:latin typeface="HfW cursive" panose="00000500000000000000" pitchFamily="2" charset="0"/>
              </a:rPr>
              <a:t>The start of the year is a good opportunity to sit down and have a talk with your child about being safe online, re-check all your parental settings. Please watch the video below for further information.</a:t>
            </a:r>
          </a:p>
          <a:p>
            <a:pPr marL="0" indent="0" algn="ctr">
              <a:buNone/>
            </a:pPr>
            <a:r>
              <a:rPr lang="en-GB" sz="4000" dirty="0">
                <a:solidFill>
                  <a:srgbClr val="0070C0"/>
                </a:solidFill>
                <a:latin typeface="HfW cursive" panose="00000500000000000000" pitchFamily="2" charset="0"/>
                <a:hlinkClick r:id="rId2"/>
              </a:rPr>
              <a:t>https://www.youtube.com/watch?v=sz4EyUMUTro</a:t>
            </a:r>
            <a:endParaRPr lang="en-GB" sz="4000" dirty="0">
              <a:solidFill>
                <a:srgbClr val="0070C0"/>
              </a:solidFill>
              <a:latin typeface="HfW cursive" panose="00000500000000000000" pitchFamily="2" charset="0"/>
            </a:endParaRPr>
          </a:p>
          <a:p>
            <a:pPr marL="0" indent="0">
              <a:buNone/>
            </a:pPr>
            <a:r>
              <a:rPr lang="en-GB" sz="4000" dirty="0">
                <a:solidFill>
                  <a:srgbClr val="0070C0"/>
                </a:solidFill>
                <a:latin typeface="HfW cursive" panose="00000500000000000000" pitchFamily="2" charset="0"/>
              </a:rPr>
              <a:t> </a:t>
            </a:r>
          </a:p>
        </p:txBody>
      </p:sp>
    </p:spTree>
    <p:extLst>
      <p:ext uri="{BB962C8B-B14F-4D97-AF65-F5344CB8AC3E}">
        <p14:creationId xmlns:p14="http://schemas.microsoft.com/office/powerpoint/2010/main" val="17430461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F8838D7-3C6C-4853-B74D-020FD65008D3}"/>
              </a:ext>
            </a:extLst>
          </p:cNvPr>
          <p:cNvSpPr/>
          <p:nvPr/>
        </p:nvSpPr>
        <p:spPr>
          <a:xfrm>
            <a:off x="374507" y="384176"/>
            <a:ext cx="5963684" cy="7171194"/>
          </a:xfrm>
          <a:prstGeom prst="rect">
            <a:avLst/>
          </a:prstGeom>
        </p:spPr>
        <p:txBody>
          <a:bodyPr wrap="none">
            <a:spAutoFit/>
          </a:bodyPr>
          <a:lstStyle/>
          <a:p>
            <a:r>
              <a:rPr lang="en-GB" sz="3600" dirty="0">
                <a:solidFill>
                  <a:srgbClr val="7030A0"/>
                </a:solidFill>
                <a:latin typeface="HfW cursive" panose="00000500000000000000" pitchFamily="2" charset="0"/>
              </a:rPr>
              <a:t>Any questions?</a:t>
            </a:r>
          </a:p>
          <a:p>
            <a:endParaRPr lang="en-GB" sz="3600" dirty="0">
              <a:solidFill>
                <a:srgbClr val="7030A0"/>
              </a:solidFill>
              <a:latin typeface="HfW cursive" panose="00000500000000000000" pitchFamily="2" charset="0"/>
            </a:endParaRPr>
          </a:p>
          <a:p>
            <a:endParaRPr lang="en-GB" sz="3600" dirty="0">
              <a:solidFill>
                <a:srgbClr val="7030A0"/>
              </a:solidFill>
              <a:latin typeface="HfW cursive" panose="00000500000000000000" pitchFamily="2" charset="0"/>
            </a:endParaRPr>
          </a:p>
          <a:p>
            <a:endParaRPr lang="en-GB" sz="2800" dirty="0">
              <a:latin typeface="HfW cursive" panose="00000500000000000000" pitchFamily="2" charset="0"/>
            </a:endParaRPr>
          </a:p>
          <a:p>
            <a:endParaRPr lang="en-GB" sz="3600" dirty="0">
              <a:latin typeface="HfW cursive" panose="00000500000000000000" pitchFamily="2" charset="0"/>
            </a:endParaRPr>
          </a:p>
          <a:p>
            <a:endParaRPr lang="en-GB" sz="3600" dirty="0">
              <a:latin typeface="HfW cursive" panose="00000500000000000000" pitchFamily="2" charset="0"/>
            </a:endParaRPr>
          </a:p>
          <a:p>
            <a:endParaRPr lang="en-GB" sz="3600" dirty="0">
              <a:latin typeface="HfW cursive" panose="00000500000000000000" pitchFamily="2" charset="0"/>
            </a:endParaRPr>
          </a:p>
          <a:p>
            <a:endParaRPr lang="en-GB" sz="3600" dirty="0">
              <a:latin typeface="HfW cursive" panose="00000500000000000000" pitchFamily="2" charset="0"/>
            </a:endParaRPr>
          </a:p>
          <a:p>
            <a:endParaRPr lang="en-GB" sz="3600" dirty="0">
              <a:latin typeface="HfW cursive" panose="00000500000000000000" pitchFamily="2" charset="0"/>
            </a:endParaRPr>
          </a:p>
          <a:p>
            <a:pPr algn="ctr"/>
            <a:r>
              <a:rPr lang="en-US" sz="3600" b="1" dirty="0">
                <a:ln/>
              </a:rPr>
              <a:t>year3@englishmartyrs.school</a:t>
            </a:r>
          </a:p>
          <a:p>
            <a:pPr algn="ctr"/>
            <a:endParaRPr lang="en-GB" sz="3600" dirty="0">
              <a:latin typeface="HfW cursive" panose="00000500000000000000" pitchFamily="2" charset="0"/>
            </a:endParaRPr>
          </a:p>
          <a:p>
            <a:endParaRPr lang="en-GB" sz="3600" dirty="0">
              <a:latin typeface="HfW cursive" panose="00000500000000000000" pitchFamily="2" charset="0"/>
            </a:endParaRPr>
          </a:p>
          <a:p>
            <a:endParaRPr lang="en-GB" sz="3600" dirty="0"/>
          </a:p>
        </p:txBody>
      </p:sp>
      <p:pic>
        <p:nvPicPr>
          <p:cNvPr id="4" name="Picture 3">
            <a:extLst>
              <a:ext uri="{FF2B5EF4-FFF2-40B4-BE49-F238E27FC236}">
                <a16:creationId xmlns:a16="http://schemas.microsoft.com/office/drawing/2014/main" id="{6A8427A8-9880-4386-B80D-56D66BE8234F}"/>
              </a:ext>
            </a:extLst>
          </p:cNvPr>
          <p:cNvPicPr>
            <a:picLocks noChangeAspect="1"/>
          </p:cNvPicPr>
          <p:nvPr/>
        </p:nvPicPr>
        <p:blipFill>
          <a:blip r:embed="rId2"/>
          <a:stretch>
            <a:fillRect/>
          </a:stretch>
        </p:blipFill>
        <p:spPr>
          <a:xfrm>
            <a:off x="7229971" y="1464547"/>
            <a:ext cx="4000004" cy="2997445"/>
          </a:xfrm>
          <a:prstGeom prst="rect">
            <a:avLst/>
          </a:prstGeom>
        </p:spPr>
      </p:pic>
    </p:spTree>
    <p:extLst>
      <p:ext uri="{BB962C8B-B14F-4D97-AF65-F5344CB8AC3E}">
        <p14:creationId xmlns:p14="http://schemas.microsoft.com/office/powerpoint/2010/main" val="1618123760"/>
      </p:ext>
    </p:extLst>
  </p:cSld>
  <p:clrMapOvr>
    <a:masterClrMapping/>
  </p:clrMapOvr>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docProps/app.xml><?xml version="1.0" encoding="utf-8"?>
<Properties xmlns="http://schemas.openxmlformats.org/officeDocument/2006/extended-properties" xmlns:vt="http://schemas.openxmlformats.org/officeDocument/2006/docPropsVTypes">
  <Template>TM10001104[[fn=Feathered]]</Template>
  <TotalTime>587</TotalTime>
  <Words>2082</Words>
  <Application>Microsoft Office PowerPoint</Application>
  <PresentationFormat>Widescreen</PresentationFormat>
  <Paragraphs>182</Paragraphs>
  <Slides>27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Calibri</vt:lpstr>
      <vt:lpstr>Century Schoolbook</vt:lpstr>
      <vt:lpstr>Corbel</vt:lpstr>
      <vt:lpstr>HfW cursive</vt:lpstr>
      <vt:lpstr>HfW cursive bold</vt:lpstr>
      <vt:lpstr>Wingdings</vt:lpstr>
      <vt:lpstr>Feathered</vt:lpstr>
      <vt:lpstr>Welcome to Year 3!</vt:lpstr>
      <vt:lpstr>PowerPoint Presentation</vt:lpstr>
      <vt:lpstr>The subjects we study are...</vt:lpstr>
      <vt:lpstr>PowerPoint Presentation</vt:lpstr>
      <vt:lpstr>PowerPoint Presentation</vt:lpstr>
      <vt:lpstr>Our Topic this term is </vt:lpstr>
      <vt:lpstr>PowerPoint Presentation</vt:lpstr>
      <vt:lpstr>Maths </vt:lpstr>
      <vt:lpstr>Times Tables   </vt:lpstr>
      <vt:lpstr>PowerPoint Presentation</vt:lpstr>
      <vt:lpstr>Reading</vt:lpstr>
      <vt:lpstr>PowerPoint Presentation</vt:lpstr>
      <vt:lpstr>PowerPoint Presentation</vt:lpstr>
      <vt:lpstr>English </vt:lpstr>
      <vt:lpstr>English</vt:lpstr>
      <vt:lpstr>PowerPoint Presentation</vt:lpstr>
      <vt:lpstr>PowerPoint Presentation</vt:lpstr>
      <vt:lpstr>Homework</vt:lpstr>
      <vt:lpstr>PowerPoint Presentation</vt:lpstr>
      <vt:lpstr>Expectations</vt:lpstr>
      <vt:lpstr>Positive behaviour</vt:lpstr>
      <vt:lpstr>PowerPoint Presentation</vt:lpstr>
      <vt:lpstr>PowerPoint Presentation</vt:lpstr>
      <vt:lpstr>Time to shine!</vt:lpstr>
      <vt:lpstr>School Website </vt:lpstr>
      <vt:lpstr>E-safety</vt:lpstr>
      <vt:lpstr>PowerPoint Presentation</vt:lpstr>
    </vt:vector>
  </TitlesOfParts>
  <Company>ClassMaster School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Sarah Marlow</dc:creator>
  <cp:lastModifiedBy>Daniel Rondeau</cp:lastModifiedBy>
  <cp:revision>64</cp:revision>
  <dcterms:created xsi:type="dcterms:W3CDTF">2017-09-19T07:57:03Z</dcterms:created>
  <dcterms:modified xsi:type="dcterms:W3CDTF">2025-09-15T13:41:17Z</dcterms:modified>
</cp:coreProperties>
</file>