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0"/>
  </p:notesMasterIdLst>
  <p:sldIdLst>
    <p:sldId id="256" r:id="rId5"/>
    <p:sldId id="258" r:id="rId6"/>
    <p:sldId id="257" r:id="rId7"/>
    <p:sldId id="261" r:id="rId8"/>
    <p:sldId id="272" r:id="rId9"/>
    <p:sldId id="260" r:id="rId10"/>
    <p:sldId id="273" r:id="rId11"/>
    <p:sldId id="293" r:id="rId12"/>
    <p:sldId id="274" r:id="rId13"/>
    <p:sldId id="275" r:id="rId14"/>
    <p:sldId id="276" r:id="rId15"/>
    <p:sldId id="277" r:id="rId16"/>
    <p:sldId id="278" r:id="rId17"/>
    <p:sldId id="262" r:id="rId18"/>
    <p:sldId id="279" r:id="rId19"/>
    <p:sldId id="264" r:id="rId20"/>
    <p:sldId id="280" r:id="rId21"/>
    <p:sldId id="281" r:id="rId22"/>
    <p:sldId id="283" r:id="rId23"/>
    <p:sldId id="271" r:id="rId24"/>
    <p:sldId id="265" r:id="rId25"/>
    <p:sldId id="284" r:id="rId26"/>
    <p:sldId id="285" r:id="rId27"/>
    <p:sldId id="266" r:id="rId28"/>
    <p:sldId id="286" r:id="rId29"/>
    <p:sldId id="294" r:id="rId30"/>
    <p:sldId id="287" r:id="rId31"/>
    <p:sldId id="295" r:id="rId32"/>
    <p:sldId id="296" r:id="rId33"/>
    <p:sldId id="297" r:id="rId34"/>
    <p:sldId id="298" r:id="rId35"/>
    <p:sldId id="299" r:id="rId36"/>
    <p:sldId id="300" r:id="rId37"/>
    <p:sldId id="292" r:id="rId38"/>
    <p:sldId id="268"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C314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157"/>
  </p:normalViewPr>
  <p:slideViewPr>
    <p:cSldViewPr snapToGrid="0" snapToObjects="1">
      <p:cViewPr varScale="1">
        <p:scale>
          <a:sx n="83" d="100"/>
          <a:sy n="83" d="100"/>
        </p:scale>
        <p:origin x="82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B8A8759-ED6F-4A68-BEFE-13D5A259EEA7}" type="datetimeFigureOut">
              <a:rPr lang="en-GB" smtClean="0"/>
              <a:t>11/05/2022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FFB5AA-7FBE-4758-AC17-CEC1D3725876}" type="slidenum">
              <a:rPr lang="en-GB" smtClean="0"/>
              <a:t>‹#›</a:t>
            </a:fld>
            <a:endParaRPr lang="en-GB"/>
          </a:p>
        </p:txBody>
      </p:sp>
    </p:spTree>
    <p:extLst>
      <p:ext uri="{BB962C8B-B14F-4D97-AF65-F5344CB8AC3E}">
        <p14:creationId xmlns:p14="http://schemas.microsoft.com/office/powerpoint/2010/main" val="3665348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2" panose="05020102010507070707" pitchFamily="18" charset="2"/>
              <a:buNone/>
              <a:defRPr/>
            </a:pPr>
            <a:r>
              <a:rPr lang="en-GB" b="1" dirty="0">
                <a:latin typeface="Arial" panose="020B0604020202020204" pitchFamily="34" charset="0"/>
                <a:cs typeface="Arial" panose="020B0604020202020204" pitchFamily="34" charset="0"/>
              </a:rPr>
              <a:t>Families and people who care for me:</a:t>
            </a:r>
          </a:p>
          <a:p>
            <a:pPr>
              <a:defRPr/>
            </a:pPr>
            <a:r>
              <a:rPr lang="en-GB" sz="1200" dirty="0">
                <a:latin typeface="Arial" panose="020B0604020202020204" pitchFamily="34" charset="0"/>
                <a:cs typeface="Arial" panose="020B0604020202020204" pitchFamily="34" charset="0"/>
              </a:rPr>
              <a:t>that families are important for children growing up because they can give love, security and stability.</a:t>
            </a:r>
          </a:p>
          <a:p>
            <a:pPr>
              <a:defRPr/>
            </a:pPr>
            <a:r>
              <a:rPr lang="en-GB" sz="1200" dirty="0">
                <a:latin typeface="Arial" panose="020B0604020202020204" pitchFamily="34" charset="0"/>
                <a:cs typeface="Arial" panose="020B0604020202020204" pitchFamily="34" charset="0"/>
              </a:rPr>
              <a:t>the characteristics of healthy family life, commitment to each other, including in times of difficulty, protection and care for children and other family members, the importance of spending time together and sharing each other’s lives</a:t>
            </a:r>
          </a:p>
          <a:p>
            <a:pPr>
              <a:defRPr/>
            </a:pPr>
            <a:r>
              <a:rPr lang="en-GB" sz="1200" dirty="0">
                <a:latin typeface="Arial" panose="020B0604020202020204" pitchFamily="34" charset="0"/>
                <a:cs typeface="Arial" panose="020B0604020202020204" pitchFamily="34" charset="0"/>
              </a:rPr>
              <a:t>that others’ families, either in school or in the wider world, sometimes look different from their family, but that they should respect those differences and know that other children’s families are also characterised by love and care. </a:t>
            </a:r>
          </a:p>
          <a:p>
            <a:pPr>
              <a:defRPr/>
            </a:pPr>
            <a:r>
              <a:rPr lang="en-GB" sz="1200" dirty="0">
                <a:latin typeface="Arial" panose="020B0604020202020204" pitchFamily="34" charset="0"/>
                <a:cs typeface="Arial" panose="020B0604020202020204" pitchFamily="34" charset="0"/>
              </a:rPr>
              <a:t>that stable, caring relationships, which may be of different types, are at the heart of happy families, and are important for children’s security as they grow up. </a:t>
            </a:r>
          </a:p>
          <a:p>
            <a:pPr>
              <a:defRPr/>
            </a:pPr>
            <a:r>
              <a:rPr lang="en-GB" sz="1200" dirty="0">
                <a:latin typeface="Arial" panose="020B0604020202020204" pitchFamily="34" charset="0"/>
                <a:cs typeface="Arial" panose="020B0604020202020204" pitchFamily="34" charset="0"/>
              </a:rPr>
              <a:t>that marriage represents a formal and legally recognised commitment of two people to each other which is intended to be lifelong.</a:t>
            </a:r>
          </a:p>
          <a:p>
            <a:pPr>
              <a:defRPr/>
            </a:pPr>
            <a:r>
              <a:rPr lang="en-GB" sz="1200" dirty="0">
                <a:latin typeface="Arial" panose="020B0604020202020204" pitchFamily="34" charset="0"/>
                <a:cs typeface="Arial" panose="020B0604020202020204" pitchFamily="34" charset="0"/>
              </a:rPr>
              <a:t>how to recognise if family relationships are making them feel unhappy or unsafe, and how to seek help or advice from others if needed. </a:t>
            </a:r>
          </a:p>
          <a:p>
            <a:pPr marL="0" indent="0">
              <a:buFont typeface="Wingdings 2" panose="05020102010507070707" pitchFamily="18" charset="2"/>
              <a:buNone/>
              <a:defRPr/>
            </a:pPr>
            <a:r>
              <a:rPr lang="en-GB" b="1" dirty="0">
                <a:latin typeface="Arial" panose="020B0604020202020204" pitchFamily="34" charset="0"/>
                <a:cs typeface="Arial" panose="020B0604020202020204" pitchFamily="34" charset="0"/>
              </a:rPr>
              <a:t>Caring Friendships:</a:t>
            </a:r>
          </a:p>
          <a:p>
            <a:pPr>
              <a:defRPr/>
            </a:pPr>
            <a:r>
              <a:rPr lang="en-GB" sz="1200" dirty="0">
                <a:latin typeface="Arial" panose="020B0604020202020204" pitchFamily="34" charset="0"/>
                <a:cs typeface="Arial" panose="020B0604020202020204" pitchFamily="34" charset="0"/>
              </a:rPr>
              <a:t>how important friendships are in making us feel happy and secure, and how people choose and make friends.  </a:t>
            </a:r>
          </a:p>
          <a:p>
            <a:pPr>
              <a:defRPr/>
            </a:pPr>
            <a:r>
              <a:rPr lang="en-GB" sz="1200" dirty="0">
                <a:latin typeface="Arial" panose="020B0604020202020204" pitchFamily="34" charset="0"/>
                <a:cs typeface="Arial" panose="020B0604020202020204" pitchFamily="34" charset="0"/>
              </a:rPr>
              <a:t>the characteristics of friendships, including mutual respect, truthfulness, trustworthiness, loyalty, kindness, generosity, trust, sharing interests and experiences and support with problems and difficulties. </a:t>
            </a:r>
          </a:p>
          <a:p>
            <a:pPr>
              <a:defRPr/>
            </a:pPr>
            <a:r>
              <a:rPr lang="en-GB" sz="1200" dirty="0">
                <a:latin typeface="Arial" panose="020B0604020202020204" pitchFamily="34" charset="0"/>
                <a:cs typeface="Arial" panose="020B0604020202020204" pitchFamily="34" charset="0"/>
              </a:rPr>
              <a:t>that healthy friendships are positive and welcoming towards others, and do not make others feel lonely or excluded. </a:t>
            </a:r>
          </a:p>
          <a:p>
            <a:pPr>
              <a:defRPr/>
            </a:pPr>
            <a:r>
              <a:rPr lang="en-GB" sz="1200" dirty="0">
                <a:latin typeface="Arial" panose="020B0604020202020204" pitchFamily="34" charset="0"/>
                <a:cs typeface="Arial" panose="020B0604020202020204" pitchFamily="34" charset="0"/>
              </a:rPr>
              <a:t>that most friendships have ups and downs, and that these can often be worked through so that the friendship is repaired or even strengthened, and that resorting to violence is never right. </a:t>
            </a:r>
          </a:p>
          <a:p>
            <a:pPr>
              <a:defRPr/>
            </a:pPr>
            <a:r>
              <a:rPr lang="en-GB" sz="1200" dirty="0">
                <a:latin typeface="Arial" panose="020B0604020202020204" pitchFamily="34" charset="0"/>
                <a:cs typeface="Arial" panose="020B0604020202020204" pitchFamily="34" charset="0"/>
              </a:rPr>
              <a:t>how to recognise who to trust and who not to trust, how to judge when a friendship is making them feel unhappy or uncomfortable, managing conflict, how to manage these situations and how to seek help or advice from others, if needed. </a:t>
            </a:r>
          </a:p>
          <a:p>
            <a:pPr marL="0" indent="0">
              <a:buFont typeface="Wingdings 2" panose="05020102010507070707" pitchFamily="18" charset="2"/>
              <a:buNone/>
              <a:defRPr/>
            </a:pPr>
            <a:r>
              <a:rPr lang="en-GB" b="1" dirty="0">
                <a:latin typeface="Arial" panose="020B0604020202020204" pitchFamily="34" charset="0"/>
                <a:cs typeface="Arial" panose="020B0604020202020204" pitchFamily="34" charset="0"/>
              </a:rPr>
              <a:t>Respectful Relationships:</a:t>
            </a:r>
          </a:p>
          <a:p>
            <a:pPr>
              <a:defRPr/>
            </a:pPr>
            <a:r>
              <a:rPr lang="en-GB" sz="1200" dirty="0">
                <a:latin typeface="Arial" panose="020B0604020202020204" pitchFamily="34" charset="0"/>
                <a:cs typeface="Arial" panose="020B0604020202020204" pitchFamily="34" charset="0"/>
              </a:rPr>
              <a:t>the importance of respecting others, even when they are very different from them (for example, physically, in character, personality or backgrounds), or make different choices or have different preferences or beliefs.  </a:t>
            </a:r>
          </a:p>
          <a:p>
            <a:pPr>
              <a:defRPr/>
            </a:pPr>
            <a:r>
              <a:rPr lang="en-GB" sz="1200" dirty="0">
                <a:latin typeface="Arial" panose="020B0604020202020204" pitchFamily="34" charset="0"/>
                <a:cs typeface="Arial" panose="020B0604020202020204" pitchFamily="34" charset="0"/>
              </a:rPr>
              <a:t>practical steps they can take in a range of different contexts to improve or support respectful relationships. </a:t>
            </a:r>
          </a:p>
          <a:p>
            <a:pPr>
              <a:defRPr/>
            </a:pPr>
            <a:r>
              <a:rPr lang="en-GB" sz="1200" dirty="0">
                <a:latin typeface="Arial" panose="020B0604020202020204" pitchFamily="34" charset="0"/>
                <a:cs typeface="Arial" panose="020B0604020202020204" pitchFamily="34" charset="0"/>
              </a:rPr>
              <a:t>the conventions of courtesy and manners. </a:t>
            </a:r>
          </a:p>
          <a:p>
            <a:pPr>
              <a:defRPr/>
            </a:pPr>
            <a:r>
              <a:rPr lang="en-GB" sz="1200" dirty="0">
                <a:latin typeface="Arial" panose="020B0604020202020204" pitchFamily="34" charset="0"/>
                <a:cs typeface="Arial" panose="020B0604020202020204" pitchFamily="34" charset="0"/>
              </a:rPr>
              <a:t>the importance of self-respect and how this links to their own happiness. </a:t>
            </a:r>
          </a:p>
          <a:p>
            <a:pPr>
              <a:defRPr/>
            </a:pPr>
            <a:r>
              <a:rPr lang="en-GB" sz="1200" dirty="0">
                <a:latin typeface="Arial" panose="020B0604020202020204" pitchFamily="34" charset="0"/>
                <a:cs typeface="Arial" panose="020B0604020202020204" pitchFamily="34" charset="0"/>
              </a:rPr>
              <a:t>that in school and in wider society they can expect to be treated with respect by others, and that in turn they should show due respect to others, including those in positions of authority.</a:t>
            </a:r>
          </a:p>
          <a:p>
            <a:pPr>
              <a:defRPr/>
            </a:pPr>
            <a:r>
              <a:rPr lang="en-GB" sz="1200" dirty="0">
                <a:latin typeface="Arial" panose="020B0604020202020204" pitchFamily="34" charset="0"/>
                <a:cs typeface="Arial" panose="020B0604020202020204" pitchFamily="34" charset="0"/>
              </a:rPr>
              <a:t>about different types of bullying (including cyberbullying), the impact of bullying, responsibilities of bystanders (primarily reporting bullying to an adult) and how to get help. </a:t>
            </a:r>
          </a:p>
          <a:p>
            <a:pPr>
              <a:defRPr/>
            </a:pPr>
            <a:r>
              <a:rPr lang="en-GB" sz="1200" dirty="0">
                <a:latin typeface="Arial" panose="020B0604020202020204" pitchFamily="34" charset="0"/>
                <a:cs typeface="Arial" panose="020B0604020202020204" pitchFamily="34" charset="0"/>
              </a:rPr>
              <a:t>what a stereotype is, and how stereotypes can be unfair, negative or destructive.  </a:t>
            </a:r>
          </a:p>
          <a:p>
            <a:pPr>
              <a:defRPr/>
            </a:pPr>
            <a:r>
              <a:rPr lang="en-GB" sz="1200" dirty="0">
                <a:latin typeface="Arial" panose="020B0604020202020204" pitchFamily="34" charset="0"/>
                <a:cs typeface="Arial" panose="020B0604020202020204" pitchFamily="34" charset="0"/>
              </a:rPr>
              <a:t>the importance of permission-seeking and giving in relationships with friends, peers and adults.</a:t>
            </a:r>
          </a:p>
          <a:p>
            <a:pPr marL="0" indent="0">
              <a:buFont typeface="Wingdings 2" panose="05020102010507070707" pitchFamily="18" charset="2"/>
              <a:buNone/>
              <a:defRPr/>
            </a:pPr>
            <a:r>
              <a:rPr lang="en-GB" b="1" dirty="0">
                <a:latin typeface="Arial" panose="020B0604020202020204" pitchFamily="34" charset="0"/>
                <a:cs typeface="Arial" panose="020B0604020202020204" pitchFamily="34" charset="0"/>
              </a:rPr>
              <a:t>Online Relationships:</a:t>
            </a:r>
          </a:p>
          <a:p>
            <a:pPr>
              <a:defRPr/>
            </a:pPr>
            <a:r>
              <a:rPr lang="en-GB" sz="1200" dirty="0">
                <a:latin typeface="Arial" panose="020B0604020202020204" pitchFamily="34" charset="0"/>
                <a:cs typeface="Arial" panose="020B0604020202020204" pitchFamily="34" charset="0"/>
              </a:rPr>
              <a:t>that people sometimes behave differently online, including by pretending to be someone they are not. </a:t>
            </a:r>
          </a:p>
          <a:p>
            <a:pPr>
              <a:defRPr/>
            </a:pPr>
            <a:r>
              <a:rPr lang="en-GB" sz="1200" dirty="0">
                <a:latin typeface="Arial" panose="020B0604020202020204" pitchFamily="34" charset="0"/>
                <a:cs typeface="Arial" panose="020B0604020202020204" pitchFamily="34" charset="0"/>
              </a:rPr>
              <a:t>that the same principles apply to online relationships as to face-to-face relationships, including the importance of respect for others online including when we are anonymous. </a:t>
            </a:r>
          </a:p>
          <a:p>
            <a:pPr>
              <a:defRPr/>
            </a:pPr>
            <a:r>
              <a:rPr lang="en-GB" sz="1200" dirty="0">
                <a:latin typeface="Arial" panose="020B0604020202020204" pitchFamily="34" charset="0"/>
                <a:cs typeface="Arial" panose="020B0604020202020204" pitchFamily="34" charset="0"/>
              </a:rPr>
              <a:t>the rules and principles for keeping safe online, how to recognise risks, harmful content and contact, and how to report them. </a:t>
            </a:r>
          </a:p>
          <a:p>
            <a:pPr>
              <a:defRPr/>
            </a:pPr>
            <a:r>
              <a:rPr lang="en-GB" sz="1200" dirty="0">
                <a:latin typeface="Arial" panose="020B0604020202020204" pitchFamily="34" charset="0"/>
                <a:cs typeface="Arial" panose="020B0604020202020204" pitchFamily="34" charset="0"/>
              </a:rPr>
              <a:t>how to critically consider their online friendships and sources of information including awareness of the risks associated with people they have never met. </a:t>
            </a:r>
          </a:p>
          <a:p>
            <a:pPr>
              <a:defRPr/>
            </a:pPr>
            <a:r>
              <a:rPr lang="en-GB" sz="1200" dirty="0">
                <a:latin typeface="Arial" panose="020B0604020202020204" pitchFamily="34" charset="0"/>
                <a:cs typeface="Arial" panose="020B0604020202020204" pitchFamily="34" charset="0"/>
              </a:rPr>
              <a:t>how information and data is shared and used online</a:t>
            </a:r>
          </a:p>
          <a:p>
            <a:pPr marL="0" indent="0">
              <a:buFont typeface="Wingdings 2" panose="05020102010507070707" pitchFamily="18" charset="2"/>
              <a:buNone/>
              <a:defRPr/>
            </a:pPr>
            <a:r>
              <a:rPr lang="en-GB" b="1" dirty="0">
                <a:latin typeface="Arial" panose="020B0604020202020204" pitchFamily="34" charset="0"/>
                <a:cs typeface="Arial" panose="020B0604020202020204" pitchFamily="34" charset="0"/>
              </a:rPr>
              <a:t>Being Safe:</a:t>
            </a:r>
          </a:p>
          <a:p>
            <a:pPr>
              <a:defRPr/>
            </a:pPr>
            <a:r>
              <a:rPr lang="en-GB" sz="1200" dirty="0">
                <a:latin typeface="Arial" panose="020B0604020202020204" pitchFamily="34" charset="0"/>
                <a:cs typeface="Arial" panose="020B0604020202020204" pitchFamily="34" charset="0"/>
              </a:rPr>
              <a:t>what sorts of boundaries are appropriate in friendships with peers and others (including in a digital context). </a:t>
            </a:r>
          </a:p>
          <a:p>
            <a:pPr>
              <a:defRPr/>
            </a:pPr>
            <a:r>
              <a:rPr lang="en-GB" sz="1200" dirty="0">
                <a:latin typeface="Arial" panose="020B0604020202020204" pitchFamily="34" charset="0"/>
                <a:cs typeface="Arial" panose="020B0604020202020204" pitchFamily="34" charset="0"/>
              </a:rPr>
              <a:t>about the concept of privacy and the implications of it for both children and adults; including that it is not always right to keep secrets if they relate to being safe.</a:t>
            </a:r>
          </a:p>
          <a:p>
            <a:pPr>
              <a:defRPr/>
            </a:pPr>
            <a:r>
              <a:rPr lang="en-GB" sz="1200" dirty="0">
                <a:latin typeface="Arial" panose="020B0604020202020204" pitchFamily="34" charset="0"/>
                <a:cs typeface="Arial" panose="020B0604020202020204" pitchFamily="34" charset="0"/>
              </a:rPr>
              <a:t> that each person’s body belongs to them, and the differences between appropriate and inappropriate or unsafe physical, and other, contact. </a:t>
            </a:r>
          </a:p>
          <a:p>
            <a:pPr>
              <a:defRPr/>
            </a:pPr>
            <a:r>
              <a:rPr lang="en-GB" sz="1200" dirty="0">
                <a:latin typeface="Arial" panose="020B0604020202020204" pitchFamily="34" charset="0"/>
                <a:cs typeface="Arial" panose="020B0604020202020204" pitchFamily="34" charset="0"/>
              </a:rPr>
              <a:t>how to respond safely and appropriately to adults they may encounter (in all contexts, including online) whom they do not know. </a:t>
            </a:r>
          </a:p>
          <a:p>
            <a:pPr>
              <a:defRPr/>
            </a:pPr>
            <a:r>
              <a:rPr lang="en-GB" sz="1200" dirty="0">
                <a:latin typeface="Arial" panose="020B0604020202020204" pitchFamily="34" charset="0"/>
                <a:cs typeface="Arial" panose="020B0604020202020204" pitchFamily="34" charset="0"/>
              </a:rPr>
              <a:t>how to recognise and report feelings of being unsafe or feeling bad about any adult. </a:t>
            </a:r>
          </a:p>
          <a:p>
            <a:pPr>
              <a:defRPr/>
            </a:pPr>
            <a:r>
              <a:rPr lang="en-GB" sz="1200" dirty="0">
                <a:latin typeface="Arial" panose="020B0604020202020204" pitchFamily="34" charset="0"/>
                <a:cs typeface="Arial" panose="020B0604020202020204" pitchFamily="34" charset="0"/>
              </a:rPr>
              <a:t>how to ask for advice or help for themselves or others, and to keep trying until they are heard. </a:t>
            </a:r>
          </a:p>
          <a:p>
            <a:pPr>
              <a:defRPr/>
            </a:pPr>
            <a:r>
              <a:rPr lang="en-GB" sz="1200" dirty="0">
                <a:latin typeface="Arial" panose="020B0604020202020204" pitchFamily="34" charset="0"/>
                <a:cs typeface="Arial" panose="020B0604020202020204" pitchFamily="34" charset="0"/>
              </a:rPr>
              <a:t> how to report concerns or abuse, and the vocabulary and confidence needed to do so. </a:t>
            </a:r>
          </a:p>
          <a:p>
            <a:pPr>
              <a:defRPr/>
            </a:pPr>
            <a:r>
              <a:rPr lang="en-GB" sz="1200" dirty="0">
                <a:latin typeface="Arial" panose="020B0604020202020204" pitchFamily="34" charset="0"/>
                <a:cs typeface="Arial" panose="020B0604020202020204" pitchFamily="34" charset="0"/>
              </a:rPr>
              <a:t>where to get advice e.g. family, school and/or other sources. </a:t>
            </a:r>
            <a:endParaRPr lang="en-GB" dirty="0"/>
          </a:p>
        </p:txBody>
      </p:sp>
      <p:sp>
        <p:nvSpPr>
          <p:cNvPr id="4" name="Slide Number Placeholder 3"/>
          <p:cNvSpPr>
            <a:spLocks noGrp="1"/>
          </p:cNvSpPr>
          <p:nvPr>
            <p:ph type="sldNum" sz="quarter" idx="5"/>
          </p:nvPr>
        </p:nvSpPr>
        <p:spPr/>
        <p:txBody>
          <a:bodyPr/>
          <a:lstStyle/>
          <a:p>
            <a:fld id="{28FFB5AA-7FBE-4758-AC17-CEC1D3725876}" type="slidenum">
              <a:rPr lang="en-GB" smtClean="0"/>
              <a:t>12</a:t>
            </a:fld>
            <a:endParaRPr lang="en-GB"/>
          </a:p>
        </p:txBody>
      </p:sp>
    </p:spTree>
    <p:extLst>
      <p:ext uri="{BB962C8B-B14F-4D97-AF65-F5344CB8AC3E}">
        <p14:creationId xmlns:p14="http://schemas.microsoft.com/office/powerpoint/2010/main" val="650791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Wingdings 2" panose="05020102010507070707" pitchFamily="18" charset="2"/>
              <a:buNone/>
              <a:tabLst/>
              <a:defRPr/>
            </a:pPr>
            <a:r>
              <a:rPr lang="en-GB" sz="1400" b="1" dirty="0">
                <a:latin typeface="Arial" panose="020B0604020202020204" pitchFamily="34" charset="0"/>
                <a:cs typeface="Arial" panose="020B0604020202020204" pitchFamily="34" charset="0"/>
              </a:rPr>
              <a:t>DfE guidance states </a:t>
            </a:r>
            <a:r>
              <a:rPr lang="en-GB" sz="1200" i="1" dirty="0">
                <a:latin typeface="Arial" panose="020B0604020202020204" pitchFamily="34" charset="0"/>
                <a:cs typeface="Arial" panose="020B0604020202020204" pitchFamily="34" charset="0"/>
              </a:rPr>
              <a:t>‘In the transition phase (Y6) before moving to secondary school all primary schools should have a Sex Education programme tailored to the age and the physical and emotional maturity of all pupils. It should ensure that both boys and girls are prepared for the changes that adolescence brings and – drawing on knowledge of the human life cycle set out in the national curriculum for science - how a baby is conceived and born.’</a:t>
            </a:r>
            <a:endParaRPr lang="en-GB" sz="1200" dirty="0">
              <a:latin typeface="Arial" panose="020B0604020202020204" pitchFamily="34" charset="0"/>
              <a:cs typeface="Arial" panose="020B0604020202020204" pitchFamily="34" charset="0"/>
            </a:endParaRPr>
          </a:p>
          <a:p>
            <a:pPr marL="0" indent="0">
              <a:buFont typeface="Wingdings 2" panose="05020102010507070707" pitchFamily="18" charset="2"/>
              <a:buNone/>
              <a:defRPr/>
            </a:pPr>
            <a:endParaRPr lang="en-GB" dirty="0"/>
          </a:p>
        </p:txBody>
      </p:sp>
      <p:sp>
        <p:nvSpPr>
          <p:cNvPr id="4" name="Slide Number Placeholder 3"/>
          <p:cNvSpPr>
            <a:spLocks noGrp="1"/>
          </p:cNvSpPr>
          <p:nvPr>
            <p:ph type="sldNum" sz="quarter" idx="5"/>
          </p:nvPr>
        </p:nvSpPr>
        <p:spPr/>
        <p:txBody>
          <a:bodyPr/>
          <a:lstStyle/>
          <a:p>
            <a:fld id="{28FFB5AA-7FBE-4758-AC17-CEC1D3725876}" type="slidenum">
              <a:rPr lang="en-GB" smtClean="0"/>
              <a:t>13</a:t>
            </a:fld>
            <a:endParaRPr lang="en-GB"/>
          </a:p>
        </p:txBody>
      </p:sp>
    </p:spTree>
    <p:extLst>
      <p:ext uri="{BB962C8B-B14F-4D97-AF65-F5344CB8AC3E}">
        <p14:creationId xmlns:p14="http://schemas.microsoft.com/office/powerpoint/2010/main" val="148062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2" panose="05020102010507070707" pitchFamily="18" charset="2"/>
              <a:buNone/>
              <a:defRPr/>
            </a:pPr>
            <a:endParaRPr lang="en-GB" dirty="0"/>
          </a:p>
        </p:txBody>
      </p:sp>
      <p:sp>
        <p:nvSpPr>
          <p:cNvPr id="4" name="Slide Number Placeholder 3"/>
          <p:cNvSpPr>
            <a:spLocks noGrp="1"/>
          </p:cNvSpPr>
          <p:nvPr>
            <p:ph type="sldNum" sz="quarter" idx="5"/>
          </p:nvPr>
        </p:nvSpPr>
        <p:spPr/>
        <p:txBody>
          <a:bodyPr/>
          <a:lstStyle/>
          <a:p>
            <a:fld id="{28FFB5AA-7FBE-4758-AC17-CEC1D3725876}" type="slidenum">
              <a:rPr lang="en-GB" smtClean="0"/>
              <a:t>17</a:t>
            </a:fld>
            <a:endParaRPr lang="en-GB"/>
          </a:p>
        </p:txBody>
      </p:sp>
    </p:spTree>
    <p:extLst>
      <p:ext uri="{BB962C8B-B14F-4D97-AF65-F5344CB8AC3E}">
        <p14:creationId xmlns:p14="http://schemas.microsoft.com/office/powerpoint/2010/main" val="23610242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2" panose="05020102010507070707" pitchFamily="18" charset="2"/>
              <a:buNone/>
              <a:defRPr/>
            </a:pPr>
            <a:endParaRPr lang="en-GB" dirty="0"/>
          </a:p>
        </p:txBody>
      </p:sp>
      <p:sp>
        <p:nvSpPr>
          <p:cNvPr id="4" name="Slide Number Placeholder 3"/>
          <p:cNvSpPr>
            <a:spLocks noGrp="1"/>
          </p:cNvSpPr>
          <p:nvPr>
            <p:ph type="sldNum" sz="quarter" idx="5"/>
          </p:nvPr>
        </p:nvSpPr>
        <p:spPr/>
        <p:txBody>
          <a:bodyPr/>
          <a:lstStyle/>
          <a:p>
            <a:fld id="{28FFB5AA-7FBE-4758-AC17-CEC1D3725876}" type="slidenum">
              <a:rPr lang="en-GB" smtClean="0"/>
              <a:t>18</a:t>
            </a:fld>
            <a:endParaRPr lang="en-GB"/>
          </a:p>
        </p:txBody>
      </p:sp>
    </p:spTree>
    <p:extLst>
      <p:ext uri="{BB962C8B-B14F-4D97-AF65-F5344CB8AC3E}">
        <p14:creationId xmlns:p14="http://schemas.microsoft.com/office/powerpoint/2010/main" val="41947224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2" panose="05020102010507070707" pitchFamily="18" charset="2"/>
              <a:buNone/>
              <a:defRPr/>
            </a:pPr>
            <a:r>
              <a:rPr lang="en-GB" b="1" dirty="0"/>
              <a:t>We will ensure:</a:t>
            </a:r>
          </a:p>
          <a:p>
            <a:pPr>
              <a:defRPr/>
            </a:pPr>
            <a:r>
              <a:rPr lang="en-GB" altLang="en-US" sz="1200" dirty="0">
                <a:latin typeface="Arial" panose="020B0604020202020204" pitchFamily="34" charset="0"/>
                <a:cs typeface="Arial" panose="020B0604020202020204" pitchFamily="34" charset="0"/>
              </a:rPr>
              <a:t>that the views parents/carers submit will be confidential and only seen and used by designated school staff as part of the engagement process. </a:t>
            </a:r>
          </a:p>
          <a:p>
            <a:pPr>
              <a:defRPr/>
            </a:pPr>
            <a:r>
              <a:rPr lang="en-GB" altLang="en-US" sz="1200" dirty="0">
                <a:latin typeface="Arial" panose="020B0604020202020204" pitchFamily="34" charset="0"/>
                <a:cs typeface="Arial" panose="020B0604020202020204" pitchFamily="34" charset="0"/>
              </a:rPr>
              <a:t>that we consider whether aspects of the curriculum may be sensitive to any pupils or to parents/carers</a:t>
            </a:r>
          </a:p>
          <a:p>
            <a:pPr>
              <a:defRPr/>
            </a:pPr>
            <a:r>
              <a:rPr lang="en-GB" altLang="en-US" sz="1200" dirty="0">
                <a:latin typeface="Arial" panose="020B0604020202020204" pitchFamily="34" charset="0"/>
                <a:cs typeface="Arial" panose="020B0604020202020204" pitchFamily="34" charset="0"/>
              </a:rPr>
              <a:t>that we will try to resolve any concerns </a:t>
            </a:r>
          </a:p>
          <a:p>
            <a:pPr marL="0" indent="0">
              <a:buFont typeface="Wingdings 2" panose="05020102010507070707" pitchFamily="18" charset="2"/>
              <a:buNone/>
              <a:defRPr/>
            </a:pPr>
            <a:r>
              <a:rPr lang="en-GB" altLang="en-US" sz="1200" dirty="0">
                <a:latin typeface="Arial" panose="020B0604020202020204" pitchFamily="34" charset="0"/>
                <a:cs typeface="Arial" panose="020B0604020202020204" pitchFamily="34" charset="0"/>
              </a:rPr>
              <a:t>   face-to-face in the first instance</a:t>
            </a:r>
          </a:p>
          <a:p>
            <a:pPr>
              <a:defRPr/>
            </a:pPr>
            <a:r>
              <a:rPr lang="en-GB" altLang="en-US" sz="1200" dirty="0">
                <a:latin typeface="Arial" panose="020B0604020202020204" pitchFamily="34" charset="0"/>
                <a:cs typeface="Arial" panose="020B0604020202020204" pitchFamily="34" charset="0"/>
              </a:rPr>
              <a:t>that we will signpost parents/carers to further help and support if requested </a:t>
            </a:r>
          </a:p>
          <a:p>
            <a:pPr marL="0" indent="0">
              <a:buFont typeface="Wingdings 2" panose="05020102010507070707" pitchFamily="18" charset="2"/>
              <a:buNone/>
              <a:defRPr/>
            </a:pPr>
            <a:endParaRPr lang="en-GB" dirty="0"/>
          </a:p>
        </p:txBody>
      </p:sp>
      <p:sp>
        <p:nvSpPr>
          <p:cNvPr id="4" name="Slide Number Placeholder 3"/>
          <p:cNvSpPr>
            <a:spLocks noGrp="1"/>
          </p:cNvSpPr>
          <p:nvPr>
            <p:ph type="sldNum" sz="quarter" idx="5"/>
          </p:nvPr>
        </p:nvSpPr>
        <p:spPr/>
        <p:txBody>
          <a:bodyPr/>
          <a:lstStyle/>
          <a:p>
            <a:fld id="{28FFB5AA-7FBE-4758-AC17-CEC1D3725876}" type="slidenum">
              <a:rPr lang="en-GB" smtClean="0"/>
              <a:t>19</a:t>
            </a:fld>
            <a:endParaRPr lang="en-GB"/>
          </a:p>
        </p:txBody>
      </p:sp>
    </p:spTree>
    <p:extLst>
      <p:ext uri="{BB962C8B-B14F-4D97-AF65-F5344CB8AC3E}">
        <p14:creationId xmlns:p14="http://schemas.microsoft.com/office/powerpoint/2010/main" val="11120479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Wingdings 2" panose="05020102010507070707" pitchFamily="18" charset="2"/>
              <a:buNone/>
              <a:defRPr/>
            </a:pPr>
            <a:endParaRPr lang="en-GB" dirty="0"/>
          </a:p>
        </p:txBody>
      </p:sp>
      <p:sp>
        <p:nvSpPr>
          <p:cNvPr id="4" name="Slide Number Placeholder 3"/>
          <p:cNvSpPr>
            <a:spLocks noGrp="1"/>
          </p:cNvSpPr>
          <p:nvPr>
            <p:ph type="sldNum" sz="quarter" idx="5"/>
          </p:nvPr>
        </p:nvSpPr>
        <p:spPr/>
        <p:txBody>
          <a:bodyPr/>
          <a:lstStyle/>
          <a:p>
            <a:fld id="{28FFB5AA-7FBE-4758-AC17-CEC1D3725876}" type="slidenum">
              <a:rPr lang="en-GB" smtClean="0"/>
              <a:t>22</a:t>
            </a:fld>
            <a:endParaRPr lang="en-GB"/>
          </a:p>
        </p:txBody>
      </p:sp>
    </p:spTree>
    <p:extLst>
      <p:ext uri="{BB962C8B-B14F-4D97-AF65-F5344CB8AC3E}">
        <p14:creationId xmlns:p14="http://schemas.microsoft.com/office/powerpoint/2010/main" val="1860117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D5466-8CFD-2B41-85DF-4F7BD7EBC99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49A764D-203C-7F4F-9675-F33EBA85E4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4089108-E204-5C44-81F4-95FD6E373FAF}"/>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5" name="Footer Placeholder 4">
            <a:extLst>
              <a:ext uri="{FF2B5EF4-FFF2-40B4-BE49-F238E27FC236}">
                <a16:creationId xmlns:a16="http://schemas.microsoft.com/office/drawing/2014/main" id="{A17C718E-F471-B941-8DEC-2B45795677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C091FA-1A60-9D4D-B57D-E0B98F1CDF3C}"/>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466606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D3202-9EC9-A848-BE95-7DCC3529FAE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049CB80-FCD4-AA45-B65C-C4CCD01FB0F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0DC0881-EF3C-CE47-8EEC-BF3C8FEB773D}"/>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5" name="Footer Placeholder 4">
            <a:extLst>
              <a:ext uri="{FF2B5EF4-FFF2-40B4-BE49-F238E27FC236}">
                <a16:creationId xmlns:a16="http://schemas.microsoft.com/office/drawing/2014/main" id="{E7595A49-BC67-DF4D-9E3D-83D9633BE7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2EC9AF-C4AD-AC4D-BF63-55FA91FD6F8E}"/>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2114460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A3FD2-9196-EE4A-BBB4-671B834579F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DDE91EC-7B5E-2542-ADBB-6C281C48263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755C30C-3F24-CA4F-A485-9AE8AEDEFE8E}"/>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5" name="Footer Placeholder 4">
            <a:extLst>
              <a:ext uri="{FF2B5EF4-FFF2-40B4-BE49-F238E27FC236}">
                <a16:creationId xmlns:a16="http://schemas.microsoft.com/office/drawing/2014/main" id="{4295214B-0994-DB41-8D8A-428D6D80609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E641D0-B7D7-354A-8F76-D0EDE423DC44}"/>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3629674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0BF23-9823-A241-A57C-D85757157B7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E3C96DB-8DE6-FB4A-904F-AE2F15786A9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F0280EA0-6FFB-5644-A16E-395F74DEC170}"/>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A67278C-E3A2-BA43-BB95-215F3CD69703}"/>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6" name="Footer Placeholder 5">
            <a:extLst>
              <a:ext uri="{FF2B5EF4-FFF2-40B4-BE49-F238E27FC236}">
                <a16:creationId xmlns:a16="http://schemas.microsoft.com/office/drawing/2014/main" id="{B40B64F7-76AF-9F42-8C8E-8AB08EAF8D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51B6E45-4E43-8440-B1D4-E8C721E9C7DB}"/>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4256976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DB9D9-F318-6245-83D2-81C66A06D15E}"/>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79DC6B1F-2E8D-9D4B-8B33-4D551758E3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70D60C56-97BB-854E-A929-58F29A53099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EF9DDC2-F274-AC48-83A3-120DA7DA9B3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B62E779-2AEC-F646-BF5B-49E394F3C30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B307C77E-2CC1-9047-82A6-12C54E8A7CF3}"/>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8" name="Footer Placeholder 7">
            <a:extLst>
              <a:ext uri="{FF2B5EF4-FFF2-40B4-BE49-F238E27FC236}">
                <a16:creationId xmlns:a16="http://schemas.microsoft.com/office/drawing/2014/main" id="{A695D30A-C7E4-234E-A2F5-1DCBC13C9BD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039A4EF-C114-704E-ACE2-CE27EF026453}"/>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30952663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7D539-F7E5-2644-A10B-E4EB58C5E8C2}"/>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2CD87184-588E-794F-AC20-917BBCEB9F4C}"/>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4" name="Footer Placeholder 3">
            <a:extLst>
              <a:ext uri="{FF2B5EF4-FFF2-40B4-BE49-F238E27FC236}">
                <a16:creationId xmlns:a16="http://schemas.microsoft.com/office/drawing/2014/main" id="{D8BC9453-A885-F645-B93E-B0F03AB743D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8DEC11-8050-C045-847A-E995FFFD5E10}"/>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16727079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A184C8-950C-8648-9D24-786750839BFE}"/>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3" name="Footer Placeholder 2">
            <a:extLst>
              <a:ext uri="{FF2B5EF4-FFF2-40B4-BE49-F238E27FC236}">
                <a16:creationId xmlns:a16="http://schemas.microsoft.com/office/drawing/2014/main" id="{83824FEF-071F-C942-AB92-36C5A1EDF78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0D97C15-2B77-E945-B4EE-E211E177000C}"/>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1681618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844A5-DC15-3048-9AFE-55B69B09DCA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187630F-CA11-F240-A028-59A7A0A126A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59D5B016-9C31-2C45-92DA-00C291215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8B307F0-3966-4745-A235-1616DC8A593B}"/>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6" name="Footer Placeholder 5">
            <a:extLst>
              <a:ext uri="{FF2B5EF4-FFF2-40B4-BE49-F238E27FC236}">
                <a16:creationId xmlns:a16="http://schemas.microsoft.com/office/drawing/2014/main" id="{E803A6CC-462B-D74F-888F-A25BD874DC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A168B27-AB99-FB46-8D76-2E3BD80EE32D}"/>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4094098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1F2E1-DFE8-E647-860E-BAE23B7AE20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61F3D5F-CC37-374A-BD9F-B290CCC8CAB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6313992-9936-074A-B6F6-92A8075671D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1F00E4D-F530-7E4D-B200-9FCA0EE9501E}"/>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6" name="Footer Placeholder 5">
            <a:extLst>
              <a:ext uri="{FF2B5EF4-FFF2-40B4-BE49-F238E27FC236}">
                <a16:creationId xmlns:a16="http://schemas.microsoft.com/office/drawing/2014/main" id="{B7F765D0-8BFD-B644-8681-F9000860C91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D53FF9-E5E9-6B49-883C-7374B6D9B80D}"/>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140413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92C8D-4F63-594F-84B4-E88C73A7330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B1E8373-D96E-FE4E-B18B-64B2A02C045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57F0079-161B-1543-8159-1A98F8A9DC41}"/>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5" name="Footer Placeholder 4">
            <a:extLst>
              <a:ext uri="{FF2B5EF4-FFF2-40B4-BE49-F238E27FC236}">
                <a16:creationId xmlns:a16="http://schemas.microsoft.com/office/drawing/2014/main" id="{85ED8E0B-D6E6-5540-B792-1501C89AB0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12F787-FB36-1A4B-8970-7565A4EB880F}"/>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3649128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91F7F58-BD77-494B-8E59-B92498E5A73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05E2D8F-13A3-8A4D-B444-B338D04CE41C}"/>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42C3659-0198-0A46-B388-95BD28FF651E}"/>
              </a:ext>
            </a:extLst>
          </p:cNvPr>
          <p:cNvSpPr>
            <a:spLocks noGrp="1"/>
          </p:cNvSpPr>
          <p:nvPr>
            <p:ph type="dt" sz="half" idx="10"/>
          </p:nvPr>
        </p:nvSpPr>
        <p:spPr/>
        <p:txBody>
          <a:bodyPr/>
          <a:lstStyle/>
          <a:p>
            <a:fld id="{4CD09C59-58D6-CA44-89D2-B2FAAE4FB4B4}" type="datetimeFigureOut">
              <a:rPr lang="en-US" smtClean="0"/>
              <a:t>5/11/2022</a:t>
            </a:fld>
            <a:endParaRPr lang="en-US"/>
          </a:p>
        </p:txBody>
      </p:sp>
      <p:sp>
        <p:nvSpPr>
          <p:cNvPr id="5" name="Footer Placeholder 4">
            <a:extLst>
              <a:ext uri="{FF2B5EF4-FFF2-40B4-BE49-F238E27FC236}">
                <a16:creationId xmlns:a16="http://schemas.microsoft.com/office/drawing/2014/main" id="{6A038E58-15A4-EF49-9DED-7E6F0C6DDEB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F9280A1-1CCE-6D47-A79B-1CB68D48EF6F}"/>
              </a:ext>
            </a:extLst>
          </p:cNvPr>
          <p:cNvSpPr>
            <a:spLocks noGrp="1"/>
          </p:cNvSpPr>
          <p:nvPr>
            <p:ph type="sldNum" sz="quarter" idx="12"/>
          </p:nvPr>
        </p:nvSpPr>
        <p:spPr/>
        <p:txBody>
          <a:bodyPr/>
          <a:lstStyle/>
          <a:p>
            <a:fld id="{D1F44CD2-151A-2447-88F2-C5074E0C2913}" type="slidenum">
              <a:rPr lang="en-US" smtClean="0"/>
              <a:t>‹#›</a:t>
            </a:fld>
            <a:endParaRPr lang="en-US"/>
          </a:p>
        </p:txBody>
      </p:sp>
    </p:spTree>
    <p:extLst>
      <p:ext uri="{BB962C8B-B14F-4D97-AF65-F5344CB8AC3E}">
        <p14:creationId xmlns:p14="http://schemas.microsoft.com/office/powerpoint/2010/main" val="34497908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4538B8-C00B-CA47-8F52-B43F28F4A71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A5806EF-1DCF-6545-B42C-1D26F0C1B56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6AFF3AF-CD39-664B-98DE-F5F47D8950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D09C59-58D6-CA44-89D2-B2FAAE4FB4B4}" type="datetimeFigureOut">
              <a:rPr lang="en-US" smtClean="0"/>
              <a:t>5/11/2022</a:t>
            </a:fld>
            <a:endParaRPr lang="en-US"/>
          </a:p>
        </p:txBody>
      </p:sp>
      <p:sp>
        <p:nvSpPr>
          <p:cNvPr id="5" name="Footer Placeholder 4">
            <a:extLst>
              <a:ext uri="{FF2B5EF4-FFF2-40B4-BE49-F238E27FC236}">
                <a16:creationId xmlns:a16="http://schemas.microsoft.com/office/drawing/2014/main" id="{9223B409-391C-BA44-B506-22F9E42150C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C4181EE-77E8-AE40-B105-3C94186AE9F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F44CD2-151A-2447-88F2-C5074E0C2913}" type="slidenum">
              <a:rPr lang="en-US" smtClean="0"/>
              <a:t>‹#›</a:t>
            </a:fld>
            <a:endParaRPr lang="en-US"/>
          </a:p>
        </p:txBody>
      </p:sp>
    </p:spTree>
    <p:extLst>
      <p:ext uri="{BB962C8B-B14F-4D97-AF65-F5344CB8AC3E}">
        <p14:creationId xmlns:p14="http://schemas.microsoft.com/office/powerpoint/2010/main" val="22644431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 Id="rId4" Type="http://schemas.openxmlformats.org/officeDocument/2006/relationships/hyperlink" Target="https://www.legislation.gov.uk/ukpga/2010/15/cont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www.gov.uk/government/publications/relationships-education-relationships-and-sex-education-rse-and-health-education" TargetMode="Externa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s://www.gov.uk/government/publications/relationships-education-relationships-and-sex-education-rse-and-health-education" TargetMode="Externa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hyperlink" Target="https://myedmondsnews.com/2018/04/live-in-edmonds-what-do-you-call-yourself/" TargetMode="External"/><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1.emf"/></Relationships>
</file>

<file path=ppt/slides/_rels/slide1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hyperlink" Target="https://myedmondsnews.com/2018/04/live-in-edmonds-what-do-you-call-yourself/" TargetMode="External"/><Relationship Id="rId2" Type="http://schemas.openxmlformats.org/officeDocument/2006/relationships/image" Target="../media/image7.jpg"/><Relationship Id="rId1" Type="http://schemas.openxmlformats.org/officeDocument/2006/relationships/slideLayout" Target="../slideLayouts/slideLayout7.xml"/><Relationship Id="rId4" Type="http://schemas.openxmlformats.org/officeDocument/2006/relationships/image" Target="../media/image1.emf"/></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7F2EE50-7156-A74F-86F9-947AD2D0DEFE}"/>
              </a:ext>
            </a:extLst>
          </p:cNvPr>
          <p:cNvPicPr>
            <a:picLocks noChangeAspect="1"/>
          </p:cNvPicPr>
          <p:nvPr/>
        </p:nvPicPr>
        <p:blipFill>
          <a:blip r:embed="rId2">
            <a:alphaModFix amt="70000"/>
          </a:blip>
          <a:stretch>
            <a:fillRect/>
          </a:stretch>
        </p:blipFill>
        <p:spPr>
          <a:xfrm>
            <a:off x="0" y="0"/>
            <a:ext cx="12192000" cy="6858000"/>
          </a:xfrm>
          <a:prstGeom prst="rect">
            <a:avLst/>
          </a:prstGeom>
        </p:spPr>
      </p:pic>
      <p:pic>
        <p:nvPicPr>
          <p:cNvPr id="8" name="Picture 7" descr="A picture containing shirt, drawing&#10;&#10;Description automatically generated">
            <a:extLst>
              <a:ext uri="{FF2B5EF4-FFF2-40B4-BE49-F238E27FC236}">
                <a16:creationId xmlns:a16="http://schemas.microsoft.com/office/drawing/2014/main" id="{AF4F0468-9742-AE43-AC22-27BC77A7CE4F}"/>
              </a:ext>
            </a:extLst>
          </p:cNvPr>
          <p:cNvPicPr>
            <a:picLocks noChangeAspect="1"/>
          </p:cNvPicPr>
          <p:nvPr/>
        </p:nvPicPr>
        <p:blipFill>
          <a:blip r:embed="rId3"/>
          <a:stretch>
            <a:fillRect/>
          </a:stretch>
        </p:blipFill>
        <p:spPr>
          <a:xfrm>
            <a:off x="3808083" y="451982"/>
            <a:ext cx="4575833" cy="2977018"/>
          </a:xfrm>
          <a:prstGeom prst="rect">
            <a:avLst/>
          </a:prstGeom>
        </p:spPr>
      </p:pic>
      <p:sp>
        <p:nvSpPr>
          <p:cNvPr id="9" name="TextBox 8">
            <a:extLst>
              <a:ext uri="{FF2B5EF4-FFF2-40B4-BE49-F238E27FC236}">
                <a16:creationId xmlns:a16="http://schemas.microsoft.com/office/drawing/2014/main" id="{3BCB705B-0F09-8B46-89C3-04AA1AB18F9F}"/>
              </a:ext>
            </a:extLst>
          </p:cNvPr>
          <p:cNvSpPr txBox="1"/>
          <p:nvPr/>
        </p:nvSpPr>
        <p:spPr>
          <a:xfrm>
            <a:off x="1491801" y="3989338"/>
            <a:ext cx="9208395" cy="1938992"/>
          </a:xfrm>
          <a:prstGeom prst="rect">
            <a:avLst/>
          </a:prstGeom>
          <a:noFill/>
        </p:spPr>
        <p:txBody>
          <a:bodyPr wrap="square" rtlCol="0">
            <a:spAutoFit/>
          </a:bodyPr>
          <a:lstStyle/>
          <a:p>
            <a:pPr algn="ctr"/>
            <a:r>
              <a:rPr lang="en-US" sz="6000" dirty="0">
                <a:solidFill>
                  <a:srgbClr val="1C3144"/>
                </a:solidFill>
              </a:rPr>
              <a:t>RSHE in the Catholic Primary School  </a:t>
            </a:r>
          </a:p>
        </p:txBody>
      </p:sp>
    </p:spTree>
    <p:extLst>
      <p:ext uri="{BB962C8B-B14F-4D97-AF65-F5344CB8AC3E}">
        <p14:creationId xmlns:p14="http://schemas.microsoft.com/office/powerpoint/2010/main" val="31534832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6B18A476-650D-344F-8192-F3D64E886C4E}"/>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DABB8B00-0992-B249-ACF9-F7C71ED383DA}"/>
              </a:ext>
            </a:extLst>
          </p:cNvPr>
          <p:cNvPicPr>
            <a:picLocks noChangeAspect="1"/>
          </p:cNvPicPr>
          <p:nvPr/>
        </p:nvPicPr>
        <p:blipFill>
          <a:blip r:embed="rId2"/>
          <a:stretch>
            <a:fillRect/>
          </a:stretch>
        </p:blipFill>
        <p:spPr>
          <a:xfrm>
            <a:off x="1" y="0"/>
            <a:ext cx="12312202" cy="1378039"/>
          </a:xfrm>
          <a:prstGeom prst="rect">
            <a:avLst/>
          </a:prstGeom>
        </p:spPr>
      </p:pic>
      <p:sp>
        <p:nvSpPr>
          <p:cNvPr id="4" name="TextBox 3">
            <a:extLst>
              <a:ext uri="{FF2B5EF4-FFF2-40B4-BE49-F238E27FC236}">
                <a16:creationId xmlns:a16="http://schemas.microsoft.com/office/drawing/2014/main" id="{1F506B27-AEDE-A549-A08A-14C68CF236D8}"/>
              </a:ext>
            </a:extLst>
          </p:cNvPr>
          <p:cNvSpPr txBox="1"/>
          <p:nvPr/>
        </p:nvSpPr>
        <p:spPr>
          <a:xfrm>
            <a:off x="1491801" y="247059"/>
            <a:ext cx="9208395" cy="923330"/>
          </a:xfrm>
          <a:prstGeom prst="rect">
            <a:avLst/>
          </a:prstGeom>
          <a:noFill/>
        </p:spPr>
        <p:txBody>
          <a:bodyPr wrap="square" rtlCol="0">
            <a:spAutoFit/>
          </a:bodyPr>
          <a:lstStyle/>
          <a:p>
            <a:pPr algn="ctr"/>
            <a:r>
              <a:rPr lang="en-US" sz="5400" dirty="0">
                <a:solidFill>
                  <a:srgbClr val="1C3144"/>
                </a:solidFill>
              </a:rPr>
              <a:t>Opening Prayer </a:t>
            </a:r>
          </a:p>
        </p:txBody>
      </p:sp>
      <p:pic>
        <p:nvPicPr>
          <p:cNvPr id="6" name="Picture 5" descr="A person holding a candle&#10;&#10;Description automatically generated">
            <a:extLst>
              <a:ext uri="{FF2B5EF4-FFF2-40B4-BE49-F238E27FC236}">
                <a16:creationId xmlns:a16="http://schemas.microsoft.com/office/drawing/2014/main" id="{1A9D012C-EED8-3242-A71D-2D8A09A638ED}"/>
              </a:ext>
            </a:extLst>
          </p:cNvPr>
          <p:cNvPicPr>
            <a:picLocks noChangeAspect="1"/>
          </p:cNvPicPr>
          <p:nvPr/>
        </p:nvPicPr>
        <p:blipFill>
          <a:blip r:embed="rId3"/>
          <a:stretch>
            <a:fillRect/>
          </a:stretch>
        </p:blipFill>
        <p:spPr>
          <a:xfrm>
            <a:off x="0" y="1378039"/>
            <a:ext cx="4267200" cy="2615980"/>
          </a:xfrm>
          <a:prstGeom prst="rect">
            <a:avLst/>
          </a:prstGeom>
        </p:spPr>
      </p:pic>
      <p:pic>
        <p:nvPicPr>
          <p:cNvPr id="9" name="Picture 8" descr="A group of people standing in front of a building&#10;&#10;Description automatically generated">
            <a:extLst>
              <a:ext uri="{FF2B5EF4-FFF2-40B4-BE49-F238E27FC236}">
                <a16:creationId xmlns:a16="http://schemas.microsoft.com/office/drawing/2014/main" id="{14DFDEDA-908A-0A44-BC7D-5D51B2A046D6}"/>
              </a:ext>
            </a:extLst>
          </p:cNvPr>
          <p:cNvPicPr>
            <a:picLocks noChangeAspect="1"/>
          </p:cNvPicPr>
          <p:nvPr/>
        </p:nvPicPr>
        <p:blipFill rotWithShape="1">
          <a:blip r:embed="rId4"/>
          <a:srcRect l="9703" t="12770" r="29699" b="41761"/>
          <a:stretch/>
        </p:blipFill>
        <p:spPr>
          <a:xfrm>
            <a:off x="0" y="3950104"/>
            <a:ext cx="4267200" cy="2609047"/>
          </a:xfrm>
          <a:prstGeom prst="rect">
            <a:avLst/>
          </a:prstGeom>
        </p:spPr>
      </p:pic>
      <p:sp>
        <p:nvSpPr>
          <p:cNvPr id="10" name="TextBox 9">
            <a:extLst>
              <a:ext uri="{FF2B5EF4-FFF2-40B4-BE49-F238E27FC236}">
                <a16:creationId xmlns:a16="http://schemas.microsoft.com/office/drawing/2014/main" id="{A5D34397-B2C2-B745-908B-95DC27E6841A}"/>
              </a:ext>
            </a:extLst>
          </p:cNvPr>
          <p:cNvSpPr txBox="1"/>
          <p:nvPr/>
        </p:nvSpPr>
        <p:spPr>
          <a:xfrm>
            <a:off x="4857478" y="1884098"/>
            <a:ext cx="5842718" cy="4678204"/>
          </a:xfrm>
          <a:prstGeom prst="rect">
            <a:avLst/>
          </a:prstGeom>
          <a:noFill/>
        </p:spPr>
        <p:txBody>
          <a:bodyPr wrap="square" rtlCol="0">
            <a:spAutoFit/>
          </a:bodyPr>
          <a:lstStyle/>
          <a:p>
            <a:pPr lvl="0">
              <a:spcAft>
                <a:spcPts val="0"/>
              </a:spcAft>
              <a:tabLst>
                <a:tab pos="457200" algn="l"/>
              </a:tabLst>
            </a:pPr>
            <a:r>
              <a:rPr lang="en-GB" sz="2800" dirty="0">
                <a:ea typeface="Times New Roman" panose="02020603050405020304" pitchFamily="18" charset="0"/>
                <a:cs typeface="Times New Roman" panose="02020603050405020304" pitchFamily="18" charset="0"/>
              </a:rPr>
              <a:t>Lord our God,</a:t>
            </a:r>
          </a:p>
          <a:p>
            <a:pPr lvl="0">
              <a:spcAft>
                <a:spcPts val="0"/>
              </a:spcAft>
              <a:tabLst>
                <a:tab pos="457200" algn="l"/>
              </a:tabLst>
            </a:pPr>
            <a:endParaRPr lang="en-GB" sz="2800" dirty="0">
              <a:ea typeface="Times New Roman" panose="02020603050405020304" pitchFamily="18" charset="0"/>
              <a:cs typeface="Times New Roman" panose="02020603050405020304" pitchFamily="18" charset="0"/>
            </a:endParaRPr>
          </a:p>
          <a:p>
            <a:pPr lvl="0">
              <a:spcAft>
                <a:spcPts val="0"/>
              </a:spcAft>
              <a:tabLst>
                <a:tab pos="457200" algn="l"/>
              </a:tabLst>
            </a:pPr>
            <a:r>
              <a:rPr lang="en-GB" sz="2800" dirty="0">
                <a:ea typeface="Times New Roman" panose="02020603050405020304" pitchFamily="18" charset="0"/>
                <a:cs typeface="Times New Roman" panose="02020603050405020304" pitchFamily="18" charset="0"/>
              </a:rPr>
              <a:t>Help us to work together in a spirit of charity and co-operation, accepting wholeheartedly that it is in collaboration that we live out your example and best serve all children in our care</a:t>
            </a:r>
          </a:p>
          <a:p>
            <a:pPr lvl="0">
              <a:spcAft>
                <a:spcPts val="0"/>
              </a:spcAft>
              <a:tabLst>
                <a:tab pos="457200" algn="l"/>
              </a:tabLst>
            </a:pPr>
            <a:endParaRPr lang="en-GB" sz="2800" dirty="0">
              <a:ea typeface="Times New Roman" panose="02020603050405020304" pitchFamily="18" charset="0"/>
              <a:cs typeface="Times New Roman" panose="02020603050405020304" pitchFamily="18" charset="0"/>
            </a:endParaRPr>
          </a:p>
          <a:p>
            <a:pPr lvl="0">
              <a:spcAft>
                <a:spcPts val="0"/>
              </a:spcAft>
              <a:tabLst>
                <a:tab pos="457200" algn="l"/>
              </a:tabLst>
            </a:pPr>
            <a:r>
              <a:rPr lang="en-GB" sz="2800" dirty="0">
                <a:ea typeface="Times New Roman" panose="02020603050405020304" pitchFamily="18" charset="0"/>
                <a:cs typeface="Times New Roman" panose="02020603050405020304" pitchFamily="18" charset="0"/>
              </a:rPr>
              <a:t>Amen.</a:t>
            </a:r>
          </a:p>
          <a:p>
            <a:endParaRPr lang="en-US" dirty="0"/>
          </a:p>
        </p:txBody>
      </p:sp>
    </p:spTree>
    <p:extLst>
      <p:ext uri="{BB962C8B-B14F-4D97-AF65-F5344CB8AC3E}">
        <p14:creationId xmlns:p14="http://schemas.microsoft.com/office/powerpoint/2010/main" val="935067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22B922D-B6E3-6C4C-BF53-E2DED07FD91E}"/>
              </a:ext>
            </a:extLst>
          </p:cNvPr>
          <p:cNvPicPr>
            <a:picLocks noChangeAspect="1"/>
          </p:cNvPicPr>
          <p:nvPr/>
        </p:nvPicPr>
        <p:blipFill>
          <a:blip r:embed="rId2"/>
          <a:stretch>
            <a:fillRect/>
          </a:stretch>
        </p:blipFill>
        <p:spPr>
          <a:xfrm>
            <a:off x="1" y="0"/>
            <a:ext cx="4267200" cy="6858000"/>
          </a:xfrm>
          <a:prstGeom prst="rect">
            <a:avLst/>
          </a:prstGeom>
        </p:spPr>
      </p:pic>
      <p:sp>
        <p:nvSpPr>
          <p:cNvPr id="4" name="TextBox 3">
            <a:extLst>
              <a:ext uri="{FF2B5EF4-FFF2-40B4-BE49-F238E27FC236}">
                <a16:creationId xmlns:a16="http://schemas.microsoft.com/office/drawing/2014/main" id="{C1B52302-8261-754A-827A-9D46549D2435}"/>
              </a:ext>
            </a:extLst>
          </p:cNvPr>
          <p:cNvSpPr txBox="1"/>
          <p:nvPr/>
        </p:nvSpPr>
        <p:spPr>
          <a:xfrm>
            <a:off x="2" y="485086"/>
            <a:ext cx="4128652" cy="1200329"/>
          </a:xfrm>
          <a:prstGeom prst="rect">
            <a:avLst/>
          </a:prstGeom>
          <a:noFill/>
        </p:spPr>
        <p:txBody>
          <a:bodyPr wrap="square" rtlCol="0">
            <a:spAutoFit/>
          </a:bodyPr>
          <a:lstStyle/>
          <a:p>
            <a:pPr algn="ctr"/>
            <a:r>
              <a:rPr lang="en-GB" altLang="en-US" sz="3600" dirty="0"/>
              <a:t>A Presentation for Parents &amp; carers</a:t>
            </a:r>
          </a:p>
        </p:txBody>
      </p:sp>
      <p:pic>
        <p:nvPicPr>
          <p:cNvPr id="8" name="Picture 7">
            <a:extLst>
              <a:ext uri="{FF2B5EF4-FFF2-40B4-BE49-F238E27FC236}">
                <a16:creationId xmlns:a16="http://schemas.microsoft.com/office/drawing/2014/main" id="{D3777ED0-3012-1B45-891D-5872FC6EA3C2}"/>
              </a:ext>
            </a:extLst>
          </p:cNvPr>
          <p:cNvPicPr>
            <a:picLocks noChangeAspect="1"/>
          </p:cNvPicPr>
          <p:nvPr/>
        </p:nvPicPr>
        <p:blipFill>
          <a:blip r:embed="rId2"/>
          <a:stretch>
            <a:fillRect/>
          </a:stretch>
        </p:blipFill>
        <p:spPr>
          <a:xfrm>
            <a:off x="11582401" y="0"/>
            <a:ext cx="609600" cy="6858000"/>
          </a:xfrm>
          <a:prstGeom prst="rect">
            <a:avLst/>
          </a:prstGeom>
        </p:spPr>
      </p:pic>
      <p:sp>
        <p:nvSpPr>
          <p:cNvPr id="9" name="TextBox 8">
            <a:extLst>
              <a:ext uri="{FF2B5EF4-FFF2-40B4-BE49-F238E27FC236}">
                <a16:creationId xmlns:a16="http://schemas.microsoft.com/office/drawing/2014/main" id="{4A44C18A-0B21-F14E-8B8F-EFCF9C767683}"/>
              </a:ext>
            </a:extLst>
          </p:cNvPr>
          <p:cNvSpPr txBox="1"/>
          <p:nvPr/>
        </p:nvSpPr>
        <p:spPr>
          <a:xfrm>
            <a:off x="5133109" y="503310"/>
            <a:ext cx="5444836" cy="6124754"/>
          </a:xfrm>
          <a:prstGeom prst="rect">
            <a:avLst/>
          </a:prstGeom>
          <a:noFill/>
        </p:spPr>
        <p:txBody>
          <a:bodyPr wrap="square" rtlCol="0">
            <a:spAutoFit/>
          </a:bodyPr>
          <a:lstStyle/>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What is RSE / RSHE?</a:t>
            </a:r>
          </a:p>
          <a:p>
            <a:pPr lvl="0">
              <a:spcAft>
                <a:spcPts val="0"/>
              </a:spcAft>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Relationships Education </a:t>
            </a:r>
            <a:r>
              <a:rPr lang="en-GB" sz="2800" dirty="0" smtClean="0">
                <a:ea typeface="Times New Roman" panose="02020603050405020304" pitchFamily="18" charset="0"/>
                <a:cs typeface="Times New Roman" panose="02020603050405020304" pitchFamily="18" charset="0"/>
              </a:rPr>
              <a:t>at English Martyrs School</a:t>
            </a: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Supporting all pupils</a:t>
            </a:r>
          </a:p>
          <a:p>
            <a:pPr marL="457200" lvl="0" indent="-457200">
              <a:spcAft>
                <a:spcPts val="0"/>
              </a:spcAft>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Working with external agencies</a:t>
            </a:r>
          </a:p>
          <a:p>
            <a:pPr marL="457200" lvl="0" indent="-457200">
              <a:spcAft>
                <a:spcPts val="0"/>
              </a:spcAft>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Statutory guidance</a:t>
            </a:r>
          </a:p>
          <a:p>
            <a:pPr marL="457200" lvl="0" indent="-457200">
              <a:spcAft>
                <a:spcPts val="0"/>
              </a:spcAft>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Sex Education in primary schools</a:t>
            </a:r>
          </a:p>
          <a:p>
            <a:pPr marL="457200" lvl="0" indent="-457200">
              <a:spcAft>
                <a:spcPts val="0"/>
              </a:spcAft>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Forming partnerships</a:t>
            </a:r>
          </a:p>
        </p:txBody>
      </p:sp>
      <p:pic>
        <p:nvPicPr>
          <p:cNvPr id="6" name="Picture 5">
            <a:extLst>
              <a:ext uri="{FF2B5EF4-FFF2-40B4-BE49-F238E27FC236}">
                <a16:creationId xmlns:a16="http://schemas.microsoft.com/office/drawing/2014/main" id="{2BFFC20D-2183-49E0-95EF-BE57AEA1C73B}"/>
              </a:ext>
            </a:extLst>
          </p:cNvPr>
          <p:cNvPicPr/>
          <p:nvPr/>
        </p:nvPicPr>
        <p:blipFill>
          <a:blip r:embed="rId3" cstate="print"/>
          <a:srcRect/>
          <a:stretch>
            <a:fillRect/>
          </a:stretch>
        </p:blipFill>
        <p:spPr bwMode="auto">
          <a:xfrm>
            <a:off x="1217113" y="3750110"/>
            <a:ext cx="1832967" cy="1617254"/>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0400202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2B38D6-25CB-414D-8A3E-ECEF8D8CC0FE}"/>
              </a:ext>
            </a:extLst>
          </p:cNvPr>
          <p:cNvPicPr>
            <a:picLocks noChangeAspect="1"/>
          </p:cNvPicPr>
          <p:nvPr/>
        </p:nvPicPr>
        <p:blipFill>
          <a:blip r:embed="rId2"/>
          <a:stretch>
            <a:fillRect/>
          </a:stretch>
        </p:blipFill>
        <p:spPr>
          <a:xfrm>
            <a:off x="1" y="0"/>
            <a:ext cx="4267200" cy="6858000"/>
          </a:xfrm>
          <a:prstGeom prst="rect">
            <a:avLst/>
          </a:prstGeom>
        </p:spPr>
      </p:pic>
      <p:sp>
        <p:nvSpPr>
          <p:cNvPr id="3" name="TextBox 2">
            <a:extLst>
              <a:ext uri="{FF2B5EF4-FFF2-40B4-BE49-F238E27FC236}">
                <a16:creationId xmlns:a16="http://schemas.microsoft.com/office/drawing/2014/main" id="{07AD8573-5E9A-454B-962B-4A068DB14FE1}"/>
              </a:ext>
            </a:extLst>
          </p:cNvPr>
          <p:cNvSpPr txBox="1"/>
          <p:nvPr/>
        </p:nvSpPr>
        <p:spPr>
          <a:xfrm>
            <a:off x="242320" y="1161222"/>
            <a:ext cx="3830916" cy="1446550"/>
          </a:xfrm>
          <a:prstGeom prst="rect">
            <a:avLst/>
          </a:prstGeom>
          <a:noFill/>
        </p:spPr>
        <p:txBody>
          <a:bodyPr wrap="square" rtlCol="0">
            <a:spAutoFit/>
          </a:bodyPr>
          <a:lstStyle/>
          <a:p>
            <a:r>
              <a:rPr lang="en-US" sz="4400" dirty="0">
                <a:solidFill>
                  <a:srgbClr val="1C3144"/>
                </a:solidFill>
              </a:rPr>
              <a:t>What is RSE?</a:t>
            </a:r>
          </a:p>
          <a:p>
            <a:endParaRPr lang="en-US" sz="4400" dirty="0">
              <a:solidFill>
                <a:srgbClr val="1C3144"/>
              </a:solidFill>
              <a:latin typeface="Trajan Pro 3" panose="02020502050503020301" pitchFamily="18" charset="0"/>
            </a:endParaRPr>
          </a:p>
        </p:txBody>
      </p:sp>
      <p:sp>
        <p:nvSpPr>
          <p:cNvPr id="4" name="TextBox 3">
            <a:extLst>
              <a:ext uri="{FF2B5EF4-FFF2-40B4-BE49-F238E27FC236}">
                <a16:creationId xmlns:a16="http://schemas.microsoft.com/office/drawing/2014/main" id="{DA098BC8-AD98-5141-AD7B-EDFC733F1FE0}"/>
              </a:ext>
            </a:extLst>
          </p:cNvPr>
          <p:cNvSpPr txBox="1"/>
          <p:nvPr/>
        </p:nvSpPr>
        <p:spPr>
          <a:xfrm>
            <a:off x="5226088" y="582067"/>
            <a:ext cx="5396248" cy="6124754"/>
          </a:xfrm>
          <a:prstGeom prst="rect">
            <a:avLst/>
          </a:prstGeom>
          <a:noFill/>
        </p:spPr>
        <p:txBody>
          <a:bodyPr wrap="square" rtlCol="0">
            <a:spAutoFit/>
          </a:bodyPr>
          <a:lstStyle/>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Relationships &amp; Sex Education</a:t>
            </a:r>
          </a:p>
          <a:p>
            <a:pPr marL="457200" lvl="0" indent="-457200">
              <a:spcAft>
                <a:spcPts val="0"/>
              </a:spcAft>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Health Education has now been added so you will see the acronym </a:t>
            </a:r>
            <a:r>
              <a:rPr lang="en-GB" sz="2800" b="1" dirty="0">
                <a:ea typeface="Times New Roman" panose="02020603050405020304" pitchFamily="18" charset="0"/>
                <a:cs typeface="Times New Roman" panose="02020603050405020304" pitchFamily="18" charset="0"/>
              </a:rPr>
              <a:t>RSHE</a:t>
            </a:r>
            <a:r>
              <a:rPr lang="en-GB" sz="2800" dirty="0">
                <a:ea typeface="Times New Roman" panose="02020603050405020304" pitchFamily="18" charset="0"/>
                <a:cs typeface="Times New Roman" panose="02020603050405020304" pitchFamily="18" charset="0"/>
              </a:rPr>
              <a:t> also being used</a:t>
            </a:r>
          </a:p>
          <a:p>
            <a:pPr marL="457200" lvl="0" indent="-457200">
              <a:spcAft>
                <a:spcPts val="0"/>
              </a:spcAft>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Programmes that support the teaching &amp; learning of RSHE in the Diocese of Arundel &amp; Brighton </a:t>
            </a:r>
          </a:p>
          <a:p>
            <a:pPr marL="1828800" lvl="3" indent="-457200">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A Journey in Love</a:t>
            </a:r>
          </a:p>
          <a:p>
            <a:pPr marL="1828800" lvl="3" indent="-457200">
              <a:buFont typeface="Arial" panose="020B0604020202020204" pitchFamily="34" charset="0"/>
              <a:buChar char="•"/>
              <a:tabLst>
                <a:tab pos="457200" algn="l"/>
              </a:tabLst>
            </a:pPr>
            <a:r>
              <a:rPr lang="en-GB" sz="2800" b="1" dirty="0">
                <a:ea typeface="Times New Roman" panose="02020603050405020304" pitchFamily="18" charset="0"/>
                <a:cs typeface="Times New Roman" panose="02020603050405020304" pitchFamily="18" charset="0"/>
              </a:rPr>
              <a:t>Life to the Full </a:t>
            </a:r>
            <a:endParaRPr lang="en-GB" sz="2800" b="1" dirty="0" smtClean="0">
              <a:ea typeface="Times New Roman" panose="02020603050405020304" pitchFamily="18" charset="0"/>
              <a:cs typeface="Times New Roman" panose="02020603050405020304" pitchFamily="18" charset="0"/>
            </a:endParaRPr>
          </a:p>
          <a:p>
            <a:pPr lvl="3">
              <a:tabLst>
                <a:tab pos="457200" algn="l"/>
              </a:tabLst>
            </a:pPr>
            <a:r>
              <a:rPr lang="en-US" sz="2800" b="1" dirty="0" smtClean="0">
                <a:ea typeface="Times New Roman" panose="02020603050405020304" pitchFamily="18" charset="0"/>
                <a:cs typeface="Times New Roman" panose="02020603050405020304" pitchFamily="18" charset="0"/>
              </a:rPr>
              <a:t>(our chosen </a:t>
            </a:r>
            <a:r>
              <a:rPr lang="en-US" sz="2800" b="1" dirty="0" err="1" smtClean="0">
                <a:ea typeface="Times New Roman" panose="02020603050405020304" pitchFamily="18" charset="0"/>
                <a:cs typeface="Times New Roman" panose="02020603050405020304" pitchFamily="18" charset="0"/>
              </a:rPr>
              <a:t>programme</a:t>
            </a:r>
            <a:r>
              <a:rPr lang="en-US" sz="2800" b="1" dirty="0" smtClean="0">
                <a:ea typeface="Times New Roman" panose="02020603050405020304" pitchFamily="18" charset="0"/>
                <a:cs typeface="Times New Roman" panose="02020603050405020304" pitchFamily="18" charset="0"/>
              </a:rPr>
              <a:t>)</a:t>
            </a:r>
            <a:endParaRPr lang="en-GB" sz="2800" b="1" dirty="0">
              <a:ea typeface="Times New Roman" panose="02020603050405020304" pitchFamily="18" charset="0"/>
              <a:cs typeface="Times New Roman" panose="02020603050405020304" pitchFamily="18" charset="0"/>
            </a:endParaRPr>
          </a:p>
          <a:p>
            <a:pPr lvl="0">
              <a:spcAft>
                <a:spcPts val="0"/>
              </a:spcAft>
              <a:tabLst>
                <a:tab pos="457200" algn="l"/>
              </a:tabLst>
            </a:pPr>
            <a:endParaRPr lang="en-GB" sz="2800" dirty="0">
              <a:latin typeface="Akagi Pro Light" panose="02000000000000000000" pitchFamily="2" charset="77"/>
              <a:ea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77F167BF-7D37-EE4A-A402-549A1314584D}"/>
              </a:ext>
            </a:extLst>
          </p:cNvPr>
          <p:cNvPicPr>
            <a:picLocks noChangeAspect="1"/>
          </p:cNvPicPr>
          <p:nvPr/>
        </p:nvPicPr>
        <p:blipFill>
          <a:blip r:embed="rId2"/>
          <a:stretch>
            <a:fillRect/>
          </a:stretch>
        </p:blipFill>
        <p:spPr>
          <a:xfrm>
            <a:off x="11582401" y="0"/>
            <a:ext cx="609600" cy="6858000"/>
          </a:xfrm>
          <a:prstGeom prst="rect">
            <a:avLst/>
          </a:prstGeom>
        </p:spPr>
      </p:pic>
      <p:pic>
        <p:nvPicPr>
          <p:cNvPr id="7" name="Picture 6">
            <a:extLst>
              <a:ext uri="{FF2B5EF4-FFF2-40B4-BE49-F238E27FC236}">
                <a16:creationId xmlns:a16="http://schemas.microsoft.com/office/drawing/2014/main" id="{CB4DED17-CC15-48D2-A892-987DBF57E72C}"/>
              </a:ext>
            </a:extLst>
          </p:cNvPr>
          <p:cNvPicPr>
            <a:picLocks noChangeAspect="1"/>
          </p:cNvPicPr>
          <p:nvPr/>
        </p:nvPicPr>
        <p:blipFill>
          <a:blip r:embed="rId3"/>
          <a:stretch>
            <a:fillRect/>
          </a:stretch>
        </p:blipFill>
        <p:spPr>
          <a:xfrm>
            <a:off x="984405" y="3755066"/>
            <a:ext cx="2298391" cy="2078916"/>
          </a:xfrm>
          <a:prstGeom prst="rect">
            <a:avLst/>
          </a:prstGeom>
        </p:spPr>
      </p:pic>
    </p:spTree>
    <p:extLst>
      <p:ext uri="{BB962C8B-B14F-4D97-AF65-F5344CB8AC3E}">
        <p14:creationId xmlns:p14="http://schemas.microsoft.com/office/powerpoint/2010/main" val="11456421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2B38D6-25CB-414D-8A3E-ECEF8D8CC0FE}"/>
              </a:ext>
            </a:extLst>
          </p:cNvPr>
          <p:cNvPicPr>
            <a:picLocks noChangeAspect="1"/>
          </p:cNvPicPr>
          <p:nvPr/>
        </p:nvPicPr>
        <p:blipFill>
          <a:blip r:embed="rId2"/>
          <a:stretch>
            <a:fillRect/>
          </a:stretch>
        </p:blipFill>
        <p:spPr>
          <a:xfrm>
            <a:off x="1" y="0"/>
            <a:ext cx="4267200" cy="6858000"/>
          </a:xfrm>
          <a:prstGeom prst="rect">
            <a:avLst/>
          </a:prstGeom>
        </p:spPr>
      </p:pic>
      <p:sp>
        <p:nvSpPr>
          <p:cNvPr id="3" name="TextBox 2">
            <a:extLst>
              <a:ext uri="{FF2B5EF4-FFF2-40B4-BE49-F238E27FC236}">
                <a16:creationId xmlns:a16="http://schemas.microsoft.com/office/drawing/2014/main" id="{07AD8573-5E9A-454B-962B-4A068DB14FE1}"/>
              </a:ext>
            </a:extLst>
          </p:cNvPr>
          <p:cNvSpPr txBox="1"/>
          <p:nvPr/>
        </p:nvSpPr>
        <p:spPr>
          <a:xfrm>
            <a:off x="242320" y="1161222"/>
            <a:ext cx="3830916" cy="1446550"/>
          </a:xfrm>
          <a:prstGeom prst="rect">
            <a:avLst/>
          </a:prstGeom>
          <a:noFill/>
        </p:spPr>
        <p:txBody>
          <a:bodyPr wrap="square" rtlCol="0">
            <a:spAutoFit/>
          </a:bodyPr>
          <a:lstStyle/>
          <a:p>
            <a:r>
              <a:rPr lang="en-US" sz="4400" dirty="0">
                <a:solidFill>
                  <a:srgbClr val="1C3144"/>
                </a:solidFill>
              </a:rPr>
              <a:t>What is RSE?</a:t>
            </a:r>
          </a:p>
          <a:p>
            <a:endParaRPr lang="en-US" sz="4400" dirty="0">
              <a:solidFill>
                <a:srgbClr val="1C3144"/>
              </a:solidFill>
              <a:latin typeface="Trajan Pro 3" panose="02020502050503020301" pitchFamily="18" charset="0"/>
            </a:endParaRPr>
          </a:p>
        </p:txBody>
      </p:sp>
      <p:sp>
        <p:nvSpPr>
          <p:cNvPr id="4" name="TextBox 3">
            <a:extLst>
              <a:ext uri="{FF2B5EF4-FFF2-40B4-BE49-F238E27FC236}">
                <a16:creationId xmlns:a16="http://schemas.microsoft.com/office/drawing/2014/main" id="{DA098BC8-AD98-5141-AD7B-EDFC733F1FE0}"/>
              </a:ext>
            </a:extLst>
          </p:cNvPr>
          <p:cNvSpPr txBox="1"/>
          <p:nvPr/>
        </p:nvSpPr>
        <p:spPr>
          <a:xfrm>
            <a:off x="5226088" y="582067"/>
            <a:ext cx="5396248" cy="5262979"/>
          </a:xfrm>
          <a:prstGeom prst="rect">
            <a:avLst/>
          </a:prstGeom>
          <a:noFill/>
        </p:spPr>
        <p:txBody>
          <a:bodyPr wrap="square" rtlCol="0">
            <a:spAutoFit/>
          </a:bodyPr>
          <a:lstStyle/>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RSE is the life long learning about physical, moral &amp; emotional development.</a:t>
            </a:r>
          </a:p>
          <a:p>
            <a:pPr marL="457200" lvl="0" indent="-457200">
              <a:spcAft>
                <a:spcPts val="0"/>
              </a:spcAft>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It is the understanding of the importance of marriage for family life, stable &amp; loving  relationships, respect, love &amp; care.</a:t>
            </a:r>
          </a:p>
          <a:p>
            <a:pPr marL="457200" lvl="0" indent="-457200">
              <a:spcAft>
                <a:spcPts val="0"/>
              </a:spcAft>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lvl="0" indent="-457200">
              <a:spcAft>
                <a:spcPts val="0"/>
              </a:spcAft>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It is also about the teaching of sex, sexuality &amp; sexual health.</a:t>
            </a:r>
          </a:p>
        </p:txBody>
      </p:sp>
      <p:pic>
        <p:nvPicPr>
          <p:cNvPr id="6" name="Picture 5">
            <a:extLst>
              <a:ext uri="{FF2B5EF4-FFF2-40B4-BE49-F238E27FC236}">
                <a16:creationId xmlns:a16="http://schemas.microsoft.com/office/drawing/2014/main" id="{77F167BF-7D37-EE4A-A402-549A1314584D}"/>
              </a:ext>
            </a:extLst>
          </p:cNvPr>
          <p:cNvPicPr>
            <a:picLocks noChangeAspect="1"/>
          </p:cNvPicPr>
          <p:nvPr/>
        </p:nvPicPr>
        <p:blipFill>
          <a:blip r:embed="rId2"/>
          <a:stretch>
            <a:fillRect/>
          </a:stretch>
        </p:blipFill>
        <p:spPr>
          <a:xfrm>
            <a:off x="11582401" y="0"/>
            <a:ext cx="609600" cy="6858000"/>
          </a:xfrm>
          <a:prstGeom prst="rect">
            <a:avLst/>
          </a:prstGeom>
        </p:spPr>
      </p:pic>
      <p:pic>
        <p:nvPicPr>
          <p:cNvPr id="7" name="Picture 6">
            <a:extLst>
              <a:ext uri="{FF2B5EF4-FFF2-40B4-BE49-F238E27FC236}">
                <a16:creationId xmlns:a16="http://schemas.microsoft.com/office/drawing/2014/main" id="{CB4DED17-CC15-48D2-A892-987DBF57E72C}"/>
              </a:ext>
            </a:extLst>
          </p:cNvPr>
          <p:cNvPicPr>
            <a:picLocks noChangeAspect="1"/>
          </p:cNvPicPr>
          <p:nvPr/>
        </p:nvPicPr>
        <p:blipFill>
          <a:blip r:embed="rId3"/>
          <a:stretch>
            <a:fillRect/>
          </a:stretch>
        </p:blipFill>
        <p:spPr>
          <a:xfrm>
            <a:off x="984405" y="3755066"/>
            <a:ext cx="2298391" cy="2078916"/>
          </a:xfrm>
          <a:prstGeom prst="rect">
            <a:avLst/>
          </a:prstGeom>
        </p:spPr>
      </p:pic>
    </p:spTree>
    <p:extLst>
      <p:ext uri="{BB962C8B-B14F-4D97-AF65-F5344CB8AC3E}">
        <p14:creationId xmlns:p14="http://schemas.microsoft.com/office/powerpoint/2010/main" val="313179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2"/>
          <a:stretch>
            <a:fillRect/>
          </a:stretch>
        </p:blipFill>
        <p:spPr>
          <a:xfrm>
            <a:off x="1"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2"/>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3"/>
          <a:stretch>
            <a:fillRect/>
          </a:stretch>
        </p:blipFill>
        <p:spPr>
          <a:xfrm>
            <a:off x="878420" y="3429000"/>
            <a:ext cx="2298391" cy="2078916"/>
          </a:xfrm>
          <a:prstGeom prst="rect">
            <a:avLst/>
          </a:prstGeom>
        </p:spPr>
      </p:pic>
      <p:sp>
        <p:nvSpPr>
          <p:cNvPr id="4" name="TextBox 3">
            <a:extLst>
              <a:ext uri="{FF2B5EF4-FFF2-40B4-BE49-F238E27FC236}">
                <a16:creationId xmlns:a16="http://schemas.microsoft.com/office/drawing/2014/main" id="{D2F87E66-D272-4E3F-A25F-19CA45DA8FF3}"/>
              </a:ext>
            </a:extLst>
          </p:cNvPr>
          <p:cNvSpPr txBox="1"/>
          <p:nvPr/>
        </p:nvSpPr>
        <p:spPr>
          <a:xfrm>
            <a:off x="242320" y="1161222"/>
            <a:ext cx="3830916" cy="1446550"/>
          </a:xfrm>
          <a:prstGeom prst="rect">
            <a:avLst/>
          </a:prstGeom>
          <a:noFill/>
        </p:spPr>
        <p:txBody>
          <a:bodyPr wrap="square" rtlCol="0">
            <a:spAutoFit/>
          </a:bodyPr>
          <a:lstStyle/>
          <a:p>
            <a:r>
              <a:rPr lang="en-US" sz="4400" dirty="0">
                <a:solidFill>
                  <a:srgbClr val="1C3144"/>
                </a:solidFill>
              </a:rPr>
              <a:t>RSE </a:t>
            </a:r>
            <a:r>
              <a:rPr lang="en-US" sz="4400" dirty="0" smtClean="0">
                <a:solidFill>
                  <a:srgbClr val="1C3144"/>
                </a:solidFill>
              </a:rPr>
              <a:t>at English Martyrs School</a:t>
            </a:r>
            <a:endParaRPr lang="en-US" sz="4400" dirty="0">
              <a:solidFill>
                <a:srgbClr val="1C3144"/>
              </a:solidFill>
              <a:latin typeface="Trajan Pro 3" panose="02020502050503020301" pitchFamily="18" charset="0"/>
            </a:endParaRPr>
          </a:p>
        </p:txBody>
      </p:sp>
      <p:sp>
        <p:nvSpPr>
          <p:cNvPr id="5" name="TextBox 4">
            <a:extLst>
              <a:ext uri="{FF2B5EF4-FFF2-40B4-BE49-F238E27FC236}">
                <a16:creationId xmlns:a16="http://schemas.microsoft.com/office/drawing/2014/main" id="{3BD99C7B-1C55-4ABD-99C6-DA1A582DAB52}"/>
              </a:ext>
            </a:extLst>
          </p:cNvPr>
          <p:cNvSpPr txBox="1"/>
          <p:nvPr/>
        </p:nvSpPr>
        <p:spPr>
          <a:xfrm>
            <a:off x="5226677" y="41740"/>
            <a:ext cx="5396248" cy="7417415"/>
          </a:xfrm>
          <a:prstGeom prst="rect">
            <a:avLst/>
          </a:prstGeom>
          <a:noFill/>
        </p:spPr>
        <p:txBody>
          <a:bodyPr wrap="square" rtlCol="0">
            <a:spAutoFit/>
          </a:bodyPr>
          <a:lstStyle/>
          <a:p>
            <a:pPr marL="457200" indent="-457200">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RSE </a:t>
            </a:r>
            <a:r>
              <a:rPr lang="en-GB" altLang="en-US" sz="2800" dirty="0">
                <a:cs typeface="Arial" panose="020B0604020202020204" pitchFamily="34" charset="0"/>
              </a:rPr>
              <a:t>forms a part of the PSHE, RE and Science Curriculum and is collectively known in Catholic Schools as EPR – Education in Personal Relationships.</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Our key objective is the well-being and safety of every pupil.</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We believe that parents/carers are the prime educators of their children.</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Our role is to support you in the education of your child and not to replace you. </a:t>
            </a:r>
          </a:p>
          <a:p>
            <a:pPr marL="457200" lvl="0" indent="-457200">
              <a:spcAft>
                <a:spcPts val="0"/>
              </a:spcAft>
              <a:buFont typeface="Arial" panose="020B0604020202020204" pitchFamily="34" charset="0"/>
              <a:buChar char="•"/>
              <a:tabLst>
                <a:tab pos="457200" algn="l"/>
              </a:tabLst>
            </a:pPr>
            <a:endParaRPr lang="en-GB" sz="2800" dirty="0">
              <a:latin typeface="Akagi Pro Light" panose="02000000000000000000" pitchFamily="2" charset="77"/>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6017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2"/>
          <a:stretch>
            <a:fillRect/>
          </a:stretch>
        </p:blipFill>
        <p:spPr>
          <a:xfrm>
            <a:off x="1"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2"/>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3"/>
          <a:stretch>
            <a:fillRect/>
          </a:stretch>
        </p:blipFill>
        <p:spPr>
          <a:xfrm>
            <a:off x="878420" y="3429000"/>
            <a:ext cx="2298391" cy="2078916"/>
          </a:xfrm>
          <a:prstGeom prst="rect">
            <a:avLst/>
          </a:prstGeom>
        </p:spPr>
      </p:pic>
      <p:sp>
        <p:nvSpPr>
          <p:cNvPr id="4" name="TextBox 3">
            <a:extLst>
              <a:ext uri="{FF2B5EF4-FFF2-40B4-BE49-F238E27FC236}">
                <a16:creationId xmlns:a16="http://schemas.microsoft.com/office/drawing/2014/main" id="{D2F87E66-D272-4E3F-A25F-19CA45DA8FF3}"/>
              </a:ext>
            </a:extLst>
          </p:cNvPr>
          <p:cNvSpPr txBox="1"/>
          <p:nvPr/>
        </p:nvSpPr>
        <p:spPr>
          <a:xfrm>
            <a:off x="242320" y="1161222"/>
            <a:ext cx="3830916" cy="1446550"/>
          </a:xfrm>
          <a:prstGeom prst="rect">
            <a:avLst/>
          </a:prstGeom>
          <a:noFill/>
        </p:spPr>
        <p:txBody>
          <a:bodyPr wrap="square" rtlCol="0">
            <a:spAutoFit/>
          </a:bodyPr>
          <a:lstStyle/>
          <a:p>
            <a:r>
              <a:rPr lang="en-US" sz="4400" dirty="0">
                <a:solidFill>
                  <a:srgbClr val="1C3144"/>
                </a:solidFill>
              </a:rPr>
              <a:t>RSE </a:t>
            </a:r>
            <a:r>
              <a:rPr lang="en-US" sz="4400" dirty="0" smtClean="0">
                <a:solidFill>
                  <a:srgbClr val="1C3144"/>
                </a:solidFill>
              </a:rPr>
              <a:t>at English Martyrs School</a:t>
            </a:r>
            <a:endParaRPr lang="en-US" sz="4400" dirty="0">
              <a:solidFill>
                <a:srgbClr val="1C3144"/>
              </a:solidFill>
              <a:latin typeface="Trajan Pro 3" panose="02020502050503020301" pitchFamily="18" charset="0"/>
            </a:endParaRPr>
          </a:p>
        </p:txBody>
      </p:sp>
      <p:sp>
        <p:nvSpPr>
          <p:cNvPr id="5" name="TextBox 4">
            <a:extLst>
              <a:ext uri="{FF2B5EF4-FFF2-40B4-BE49-F238E27FC236}">
                <a16:creationId xmlns:a16="http://schemas.microsoft.com/office/drawing/2014/main" id="{3BD99C7B-1C55-4ABD-99C6-DA1A582DAB52}"/>
              </a:ext>
            </a:extLst>
          </p:cNvPr>
          <p:cNvSpPr txBox="1"/>
          <p:nvPr/>
        </p:nvSpPr>
        <p:spPr>
          <a:xfrm>
            <a:off x="5226088" y="249558"/>
            <a:ext cx="5396248" cy="6555641"/>
          </a:xfrm>
          <a:prstGeom prst="rect">
            <a:avLst/>
          </a:prstGeom>
          <a:noFill/>
        </p:spPr>
        <p:txBody>
          <a:bodyPr wrap="square" rtlCol="0">
            <a:spAutoFit/>
          </a:bodyPr>
          <a:lstStyle/>
          <a:p>
            <a:pPr marL="457200" indent="-457200">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RSE will naturally overlap with PSHE, RE &amp; Science.</a:t>
            </a:r>
          </a:p>
          <a:p>
            <a:pPr>
              <a:tabLst>
                <a:tab pos="457200" algn="l"/>
              </a:tabLst>
            </a:pPr>
            <a:endParaRPr lang="en-GB" sz="2800" dirty="0">
              <a:ea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In ALL schools teaching MUST reflect the law including the </a:t>
            </a:r>
            <a:r>
              <a:rPr lang="en-GB" sz="2800" dirty="0">
                <a:ea typeface="Times New Roman" panose="02020603050405020304" pitchFamily="18" charset="0"/>
                <a:cs typeface="Times New Roman" panose="02020603050405020304" pitchFamily="18" charset="0"/>
                <a:hlinkClick r:id="rId4"/>
              </a:rPr>
              <a:t>Equality Act 2010.</a:t>
            </a:r>
            <a:endParaRPr lang="en-GB" sz="2800" dirty="0">
              <a:ea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Schools with a religious character are able to teach their distinctive faith perspective on relationships.</a:t>
            </a:r>
          </a:p>
          <a:p>
            <a:pPr marL="457200" indent="-457200">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The religious backgrounds of all pupils will be taken into account when planning lessons.</a:t>
            </a:r>
          </a:p>
        </p:txBody>
      </p:sp>
    </p:spTree>
    <p:extLst>
      <p:ext uri="{BB962C8B-B14F-4D97-AF65-F5344CB8AC3E}">
        <p14:creationId xmlns:p14="http://schemas.microsoft.com/office/powerpoint/2010/main" val="7751332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2"/>
          <a:stretch>
            <a:fillRect/>
          </a:stretch>
        </p:blipFill>
        <p:spPr>
          <a:xfrm>
            <a:off x="1"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2"/>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3"/>
          <a:stretch>
            <a:fillRect/>
          </a:stretch>
        </p:blipFill>
        <p:spPr>
          <a:xfrm>
            <a:off x="878420" y="3429000"/>
            <a:ext cx="2298391" cy="2078916"/>
          </a:xfrm>
          <a:prstGeom prst="rect">
            <a:avLst/>
          </a:prstGeom>
        </p:spPr>
      </p:pic>
      <p:sp>
        <p:nvSpPr>
          <p:cNvPr id="4" name="TextBox 3">
            <a:extLst>
              <a:ext uri="{FF2B5EF4-FFF2-40B4-BE49-F238E27FC236}">
                <a16:creationId xmlns:a16="http://schemas.microsoft.com/office/drawing/2014/main" id="{D2F87E66-D272-4E3F-A25F-19CA45DA8FF3}"/>
              </a:ext>
            </a:extLst>
          </p:cNvPr>
          <p:cNvSpPr txBox="1"/>
          <p:nvPr/>
        </p:nvSpPr>
        <p:spPr>
          <a:xfrm>
            <a:off x="242320" y="1161222"/>
            <a:ext cx="3830916" cy="2123658"/>
          </a:xfrm>
          <a:prstGeom prst="rect">
            <a:avLst/>
          </a:prstGeom>
          <a:noFill/>
        </p:spPr>
        <p:txBody>
          <a:bodyPr wrap="square" rtlCol="0">
            <a:spAutoFit/>
          </a:bodyPr>
          <a:lstStyle/>
          <a:p>
            <a:r>
              <a:rPr lang="en-US" sz="4400" dirty="0">
                <a:solidFill>
                  <a:srgbClr val="1C3144"/>
                </a:solidFill>
              </a:rPr>
              <a:t>Right to withdraw </a:t>
            </a:r>
          </a:p>
          <a:p>
            <a:endParaRPr lang="en-US" sz="4400" dirty="0">
              <a:solidFill>
                <a:srgbClr val="1C3144"/>
              </a:solidFill>
              <a:latin typeface="Trajan Pro 3" panose="02020502050503020301" pitchFamily="18" charset="0"/>
            </a:endParaRPr>
          </a:p>
        </p:txBody>
      </p:sp>
      <p:sp>
        <p:nvSpPr>
          <p:cNvPr id="8" name="TextBox 7">
            <a:extLst>
              <a:ext uri="{FF2B5EF4-FFF2-40B4-BE49-F238E27FC236}">
                <a16:creationId xmlns:a16="http://schemas.microsoft.com/office/drawing/2014/main" id="{DED5EFEE-0738-47A6-81F3-6A438E90CDB0}"/>
              </a:ext>
            </a:extLst>
          </p:cNvPr>
          <p:cNvSpPr txBox="1"/>
          <p:nvPr/>
        </p:nvSpPr>
        <p:spPr>
          <a:xfrm>
            <a:off x="4868780" y="1640538"/>
            <a:ext cx="6112042" cy="3216265"/>
          </a:xfrm>
          <a:prstGeom prst="rect">
            <a:avLst/>
          </a:prstGeom>
          <a:noFill/>
        </p:spPr>
        <p:txBody>
          <a:bodyPr wrap="square">
            <a:spAutoFit/>
          </a:bodyPr>
          <a:lstStyle/>
          <a:p>
            <a:pPr marL="274320" indent="-274320" eaLnBrk="1" fontAlgn="auto" hangingPunct="1">
              <a:lnSpc>
                <a:spcPct val="80000"/>
              </a:lnSpc>
              <a:spcAft>
                <a:spcPts val="0"/>
              </a:spcAft>
              <a:buClr>
                <a:schemeClr val="accent3"/>
              </a:buClr>
              <a:buFont typeface="Wingdings 2"/>
              <a:buChar char=""/>
              <a:defRPr/>
            </a:pPr>
            <a:r>
              <a:rPr lang="en-GB" altLang="en-US" sz="2800" dirty="0">
                <a:cs typeface="Arial" panose="020B0604020202020204" pitchFamily="34" charset="0"/>
              </a:rPr>
              <a:t>Parents/carers have the right to withdraw their children from </a:t>
            </a:r>
            <a:r>
              <a:rPr lang="en-GB" altLang="en-US" sz="2800" b="1" dirty="0">
                <a:cs typeface="Arial" panose="020B0604020202020204" pitchFamily="34" charset="0"/>
              </a:rPr>
              <a:t>elements</a:t>
            </a:r>
            <a:r>
              <a:rPr lang="en-GB" altLang="en-US" sz="2800" dirty="0">
                <a:cs typeface="Arial" panose="020B0604020202020204" pitchFamily="34" charset="0"/>
              </a:rPr>
              <a:t> of Sex Education that are not in line with the National Curriculum for Science. </a:t>
            </a:r>
          </a:p>
          <a:p>
            <a:pPr marL="274320" indent="-274320" eaLnBrk="1" fontAlgn="auto" hangingPunct="1">
              <a:lnSpc>
                <a:spcPct val="80000"/>
              </a:lnSpc>
              <a:spcAft>
                <a:spcPts val="0"/>
              </a:spcAft>
              <a:buClr>
                <a:schemeClr val="accent3"/>
              </a:buClr>
              <a:buFont typeface="Wingdings 2"/>
              <a:buChar char=""/>
              <a:defRPr/>
            </a:pPr>
            <a:endParaRPr lang="en-GB" altLang="en-US" sz="2800" dirty="0">
              <a:cs typeface="Arial" panose="020B0604020202020204" pitchFamily="34" charset="0"/>
            </a:endParaRPr>
          </a:p>
          <a:p>
            <a:pPr marL="274320" indent="-274320" eaLnBrk="1" fontAlgn="auto" hangingPunct="1">
              <a:lnSpc>
                <a:spcPct val="80000"/>
              </a:lnSpc>
              <a:spcAft>
                <a:spcPts val="0"/>
              </a:spcAft>
              <a:buClr>
                <a:schemeClr val="accent3"/>
              </a:buClr>
              <a:buFont typeface="Wingdings 2"/>
              <a:buChar char=""/>
              <a:defRPr/>
            </a:pPr>
            <a:r>
              <a:rPr lang="en-GB" altLang="en-US" sz="2800" dirty="0">
                <a:cs typeface="Arial" panose="020B0604020202020204" pitchFamily="34" charset="0"/>
              </a:rPr>
              <a:t>They may </a:t>
            </a:r>
            <a:r>
              <a:rPr lang="en-GB" altLang="en-US" sz="2800" b="1" dirty="0">
                <a:cs typeface="Arial" panose="020B0604020202020204" pitchFamily="34" charset="0"/>
              </a:rPr>
              <a:t>not</a:t>
            </a:r>
            <a:r>
              <a:rPr lang="en-GB" altLang="en-US" sz="2800" dirty="0">
                <a:cs typeface="Arial" panose="020B0604020202020204" pitchFamily="34" charset="0"/>
              </a:rPr>
              <a:t> withdraw their children from any elements of Relationships Education and Health Education. </a:t>
            </a:r>
          </a:p>
        </p:txBody>
      </p:sp>
    </p:spTree>
    <p:extLst>
      <p:ext uri="{BB962C8B-B14F-4D97-AF65-F5344CB8AC3E}">
        <p14:creationId xmlns:p14="http://schemas.microsoft.com/office/powerpoint/2010/main" val="2068116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2"/>
          <a:stretch>
            <a:fillRect/>
          </a:stretch>
        </p:blipFill>
        <p:spPr>
          <a:xfrm>
            <a:off x="1"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2"/>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3"/>
          <a:stretch>
            <a:fillRect/>
          </a:stretch>
        </p:blipFill>
        <p:spPr>
          <a:xfrm>
            <a:off x="878420" y="3429000"/>
            <a:ext cx="2298391" cy="2078916"/>
          </a:xfrm>
          <a:prstGeom prst="rect">
            <a:avLst/>
          </a:prstGeom>
        </p:spPr>
      </p:pic>
      <p:sp>
        <p:nvSpPr>
          <p:cNvPr id="4" name="TextBox 3">
            <a:extLst>
              <a:ext uri="{FF2B5EF4-FFF2-40B4-BE49-F238E27FC236}">
                <a16:creationId xmlns:a16="http://schemas.microsoft.com/office/drawing/2014/main" id="{D2F87E66-D272-4E3F-A25F-19CA45DA8FF3}"/>
              </a:ext>
            </a:extLst>
          </p:cNvPr>
          <p:cNvSpPr txBox="1"/>
          <p:nvPr/>
        </p:nvSpPr>
        <p:spPr>
          <a:xfrm>
            <a:off x="242320" y="1161222"/>
            <a:ext cx="3830916" cy="2123658"/>
          </a:xfrm>
          <a:prstGeom prst="rect">
            <a:avLst/>
          </a:prstGeom>
          <a:noFill/>
        </p:spPr>
        <p:txBody>
          <a:bodyPr wrap="square" rtlCol="0">
            <a:spAutoFit/>
          </a:bodyPr>
          <a:lstStyle/>
          <a:p>
            <a:r>
              <a:rPr lang="en-US" sz="4400" dirty="0">
                <a:solidFill>
                  <a:srgbClr val="1C3144"/>
                </a:solidFill>
              </a:rPr>
              <a:t>Supporting all pupils</a:t>
            </a:r>
          </a:p>
          <a:p>
            <a:endParaRPr lang="en-US" sz="4400" dirty="0">
              <a:solidFill>
                <a:srgbClr val="1C3144"/>
              </a:solidFill>
              <a:latin typeface="Trajan Pro 3" panose="02020502050503020301" pitchFamily="18" charset="0"/>
            </a:endParaRPr>
          </a:p>
        </p:txBody>
      </p:sp>
      <p:sp>
        <p:nvSpPr>
          <p:cNvPr id="5" name="TextBox 4">
            <a:extLst>
              <a:ext uri="{FF2B5EF4-FFF2-40B4-BE49-F238E27FC236}">
                <a16:creationId xmlns:a16="http://schemas.microsoft.com/office/drawing/2014/main" id="{3BD99C7B-1C55-4ABD-99C6-DA1A582DAB52}"/>
              </a:ext>
            </a:extLst>
          </p:cNvPr>
          <p:cNvSpPr txBox="1"/>
          <p:nvPr/>
        </p:nvSpPr>
        <p:spPr>
          <a:xfrm>
            <a:off x="5226088" y="249558"/>
            <a:ext cx="5396248" cy="6124754"/>
          </a:xfrm>
          <a:prstGeom prst="rect">
            <a:avLst/>
          </a:prstGeom>
          <a:noFill/>
        </p:spPr>
        <p:txBody>
          <a:bodyPr wrap="square" rtlCol="0">
            <a:spAutoFit/>
          </a:bodyPr>
          <a:lstStyle/>
          <a:p>
            <a:pPr marL="457200" indent="-457200">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We will ensure that RSE &amp; Health Education is accessible for all pupils including those with Special Education Needs &amp;/or Disability - SEND.</a:t>
            </a:r>
          </a:p>
          <a:p>
            <a:pPr marL="457200" indent="-457200">
              <a:buFont typeface="Arial" panose="020B0604020202020204" pitchFamily="34" charset="0"/>
              <a:buChar char="•"/>
              <a:tabLst>
                <a:tab pos="457200" algn="l"/>
              </a:tabLst>
            </a:pPr>
            <a:endParaRPr lang="en-GB" sz="2800" dirty="0">
              <a:ea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We are aware that some pupils are more vulnerable to exploitation and bullying due to the nature of their SEND and will communicate with parents/carers to tailor content and teaching to their specific needs. </a:t>
            </a:r>
            <a:endParaRPr lang="en-GB" sz="28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8477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2"/>
          <a:stretch>
            <a:fillRect/>
          </a:stretch>
        </p:blipFill>
        <p:spPr>
          <a:xfrm>
            <a:off x="1"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2"/>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3"/>
          <a:stretch>
            <a:fillRect/>
          </a:stretch>
        </p:blipFill>
        <p:spPr>
          <a:xfrm>
            <a:off x="878420" y="3429000"/>
            <a:ext cx="2298391" cy="2078916"/>
          </a:xfrm>
          <a:prstGeom prst="rect">
            <a:avLst/>
          </a:prstGeom>
        </p:spPr>
      </p:pic>
      <p:sp>
        <p:nvSpPr>
          <p:cNvPr id="4" name="TextBox 3">
            <a:extLst>
              <a:ext uri="{FF2B5EF4-FFF2-40B4-BE49-F238E27FC236}">
                <a16:creationId xmlns:a16="http://schemas.microsoft.com/office/drawing/2014/main" id="{D2F87E66-D272-4E3F-A25F-19CA45DA8FF3}"/>
              </a:ext>
            </a:extLst>
          </p:cNvPr>
          <p:cNvSpPr txBox="1"/>
          <p:nvPr/>
        </p:nvSpPr>
        <p:spPr>
          <a:xfrm>
            <a:off x="242320" y="1161222"/>
            <a:ext cx="3830916" cy="2123658"/>
          </a:xfrm>
          <a:prstGeom prst="rect">
            <a:avLst/>
          </a:prstGeom>
          <a:noFill/>
        </p:spPr>
        <p:txBody>
          <a:bodyPr wrap="square" rtlCol="0">
            <a:spAutoFit/>
          </a:bodyPr>
          <a:lstStyle/>
          <a:p>
            <a:r>
              <a:rPr lang="en-US" sz="4400" dirty="0">
                <a:solidFill>
                  <a:srgbClr val="1C3144"/>
                </a:solidFill>
              </a:rPr>
              <a:t>Supporting all pupils</a:t>
            </a:r>
          </a:p>
          <a:p>
            <a:endParaRPr lang="en-US" sz="4400" dirty="0">
              <a:solidFill>
                <a:srgbClr val="1C3144"/>
              </a:solidFill>
              <a:latin typeface="Trajan Pro 3" panose="02020502050503020301" pitchFamily="18" charset="0"/>
            </a:endParaRPr>
          </a:p>
        </p:txBody>
      </p:sp>
      <p:sp>
        <p:nvSpPr>
          <p:cNvPr id="5" name="TextBox 4">
            <a:extLst>
              <a:ext uri="{FF2B5EF4-FFF2-40B4-BE49-F238E27FC236}">
                <a16:creationId xmlns:a16="http://schemas.microsoft.com/office/drawing/2014/main" id="{3BD99C7B-1C55-4ABD-99C6-DA1A582DAB52}"/>
              </a:ext>
            </a:extLst>
          </p:cNvPr>
          <p:cNvSpPr txBox="1"/>
          <p:nvPr/>
        </p:nvSpPr>
        <p:spPr>
          <a:xfrm>
            <a:off x="5226088" y="602849"/>
            <a:ext cx="5396248" cy="3970318"/>
          </a:xfrm>
          <a:prstGeom prst="rect">
            <a:avLst/>
          </a:prstGeom>
          <a:noFill/>
        </p:spPr>
        <p:txBody>
          <a:bodyPr wrap="square" rtlCol="0">
            <a:spAutoFit/>
          </a:bodyPr>
          <a:lstStyle/>
          <a:p>
            <a:pPr marL="457200" indent="-457200">
              <a:buFont typeface="Arial" panose="020B0604020202020204" pitchFamily="34" charset="0"/>
              <a:buChar char="•"/>
              <a:tabLst>
                <a:tab pos="457200" algn="l"/>
              </a:tabLst>
            </a:pPr>
            <a:r>
              <a:rPr lang="en-GB" sz="2800" dirty="0">
                <a:ea typeface="Times New Roman" panose="02020603050405020304" pitchFamily="18" charset="0"/>
                <a:cs typeface="Times New Roman" panose="02020603050405020304" pitchFamily="18" charset="0"/>
              </a:rPr>
              <a:t>We will ensure that </a:t>
            </a:r>
            <a:r>
              <a:rPr lang="en-GB" altLang="en-US" sz="2800" dirty="0">
                <a:cs typeface="Arial" panose="020B0604020202020204" pitchFamily="34" charset="0"/>
              </a:rPr>
              <a:t>all pupils understand the importance of equality and respect and comply with the relevant provisions of the Equality Act 2010</a:t>
            </a:r>
            <a:r>
              <a:rPr lang="en-GB" altLang="en-US" sz="2800" dirty="0">
                <a:cs typeface="Times New Roman" panose="02020603050405020304" pitchFamily="18" charset="0"/>
              </a:rPr>
              <a:t>.</a:t>
            </a:r>
          </a:p>
          <a:p>
            <a:pPr>
              <a:tabLst>
                <a:tab pos="457200" algn="l"/>
              </a:tabLst>
            </a:pPr>
            <a:endParaRPr lang="en-GB" altLang="en-US" sz="2800" dirty="0">
              <a:cs typeface="Times New Roman" panose="02020603050405020304" pitchFamily="18" charset="0"/>
            </a:endParaRPr>
          </a:p>
          <a:p>
            <a:pPr marL="457200" indent="-457200">
              <a:buFont typeface="Arial" panose="020B0604020202020204" pitchFamily="34" charset="0"/>
              <a:buChar char="•"/>
              <a:tabLst>
                <a:tab pos="457200" algn="l"/>
              </a:tabLst>
            </a:pPr>
            <a:r>
              <a:rPr lang="en-GB" altLang="en-US" sz="2800" dirty="0">
                <a:cs typeface="Times New Roman" panose="02020603050405020304" pitchFamily="18" charset="0"/>
              </a:rPr>
              <a:t>We will work in partnership with the family, school and the Church.</a:t>
            </a:r>
            <a:endParaRPr lang="en-GB" altLang="en-US" sz="2800" dirty="0">
              <a:cs typeface="Arial" panose="020B0604020202020204" pitchFamily="34" charset="0"/>
            </a:endParaRPr>
          </a:p>
        </p:txBody>
      </p:sp>
    </p:spTree>
    <p:extLst>
      <p:ext uri="{BB962C8B-B14F-4D97-AF65-F5344CB8AC3E}">
        <p14:creationId xmlns:p14="http://schemas.microsoft.com/office/powerpoint/2010/main" val="8593123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2"/>
          <a:stretch>
            <a:fillRect/>
          </a:stretch>
        </p:blipFill>
        <p:spPr>
          <a:xfrm>
            <a:off x="1"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2"/>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3"/>
          <a:stretch>
            <a:fillRect/>
          </a:stretch>
        </p:blipFill>
        <p:spPr>
          <a:xfrm>
            <a:off x="878420" y="3836280"/>
            <a:ext cx="2298391" cy="2078916"/>
          </a:xfrm>
          <a:prstGeom prst="rect">
            <a:avLst/>
          </a:prstGeom>
        </p:spPr>
      </p:pic>
      <p:sp>
        <p:nvSpPr>
          <p:cNvPr id="4" name="TextBox 3">
            <a:extLst>
              <a:ext uri="{FF2B5EF4-FFF2-40B4-BE49-F238E27FC236}">
                <a16:creationId xmlns:a16="http://schemas.microsoft.com/office/drawing/2014/main" id="{D2F87E66-D272-4E3F-A25F-19CA45DA8FF3}"/>
              </a:ext>
            </a:extLst>
          </p:cNvPr>
          <p:cNvSpPr txBox="1"/>
          <p:nvPr/>
        </p:nvSpPr>
        <p:spPr>
          <a:xfrm>
            <a:off x="242320" y="942804"/>
            <a:ext cx="3830916" cy="2800767"/>
          </a:xfrm>
          <a:prstGeom prst="rect">
            <a:avLst/>
          </a:prstGeom>
          <a:noFill/>
        </p:spPr>
        <p:txBody>
          <a:bodyPr wrap="square" rtlCol="0">
            <a:spAutoFit/>
          </a:bodyPr>
          <a:lstStyle/>
          <a:p>
            <a:r>
              <a:rPr lang="en-US" sz="4400" dirty="0">
                <a:solidFill>
                  <a:srgbClr val="1C3144"/>
                </a:solidFill>
              </a:rPr>
              <a:t>Working with external agencies</a:t>
            </a:r>
          </a:p>
          <a:p>
            <a:endParaRPr lang="en-US" sz="4400" dirty="0">
              <a:solidFill>
                <a:srgbClr val="1C3144"/>
              </a:solidFill>
              <a:latin typeface="Trajan Pro 3" panose="02020502050503020301" pitchFamily="18" charset="0"/>
            </a:endParaRPr>
          </a:p>
        </p:txBody>
      </p:sp>
      <p:sp>
        <p:nvSpPr>
          <p:cNvPr id="5" name="TextBox 4">
            <a:extLst>
              <a:ext uri="{FF2B5EF4-FFF2-40B4-BE49-F238E27FC236}">
                <a16:creationId xmlns:a16="http://schemas.microsoft.com/office/drawing/2014/main" id="{3BD99C7B-1C55-4ABD-99C6-DA1A582DAB52}"/>
              </a:ext>
            </a:extLst>
          </p:cNvPr>
          <p:cNvSpPr txBox="1"/>
          <p:nvPr/>
        </p:nvSpPr>
        <p:spPr>
          <a:xfrm>
            <a:off x="4951655" y="249558"/>
            <a:ext cx="6021145" cy="6986528"/>
          </a:xfrm>
          <a:prstGeom prst="rect">
            <a:avLst/>
          </a:prstGeom>
          <a:noFill/>
        </p:spPr>
        <p:txBody>
          <a:bodyPr wrap="square" rtlCol="0">
            <a:spAutoFit/>
          </a:bodyPr>
          <a:lstStyle/>
          <a:p>
            <a:pPr marL="457200" indent="-457200">
              <a:buFont typeface="Arial" panose="020B0604020202020204" pitchFamily="34" charset="0"/>
              <a:buChar char="•"/>
              <a:tabLst>
                <a:tab pos="457200" algn="l"/>
              </a:tabLst>
            </a:pPr>
            <a:r>
              <a:rPr lang="en-GB" altLang="en-US" sz="2800" dirty="0">
                <a:cs typeface="Arial" panose="020B0604020202020204" pitchFamily="34" charset="0"/>
              </a:rPr>
              <a:t>We will ensure any outside visitor is familiar with our school ethos and RSHE Policy.</a:t>
            </a:r>
          </a:p>
          <a:p>
            <a:pP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We will ensure all visitor credentials are fully checked.</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We will always see materials and lesson plans in advance and ensure they are age-appropriate and accessible to all pupils. </a:t>
            </a:r>
          </a:p>
          <a:p>
            <a:pP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We will ensure that any delivery from an outside visitor will enhance our planned programme</a:t>
            </a:r>
            <a:r>
              <a:rPr lang="en-GB" altLang="en-US" sz="2800" dirty="0">
                <a:latin typeface="Akagi Pro Light" panose="02000000000000000000" pitchFamily="50" charset="0"/>
                <a:cs typeface="Arial" panose="020B0604020202020204" pitchFamily="34" charset="0"/>
              </a:rPr>
              <a:t>.</a:t>
            </a:r>
          </a:p>
          <a:p>
            <a:pPr marL="457200" indent="-457200">
              <a:buFont typeface="Arial" panose="020B0604020202020204" pitchFamily="34" charset="0"/>
              <a:buChar char="•"/>
              <a:tabLst>
                <a:tab pos="457200" algn="l"/>
              </a:tabLst>
            </a:pPr>
            <a:endParaRPr lang="en-GB" altLang="en-US" sz="2800" dirty="0">
              <a:latin typeface="Akagi Pro Light" panose="02000000000000000000" pitchFamily="2" charset="77"/>
              <a:cs typeface="Times New Roman" panose="02020603050405020304" pitchFamily="18" charset="0"/>
            </a:endParaRPr>
          </a:p>
        </p:txBody>
      </p:sp>
    </p:spTree>
    <p:extLst>
      <p:ext uri="{BB962C8B-B14F-4D97-AF65-F5344CB8AC3E}">
        <p14:creationId xmlns:p14="http://schemas.microsoft.com/office/powerpoint/2010/main" val="2619484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3"/>
          <a:stretch>
            <a:fillRect/>
          </a:stretch>
        </p:blipFill>
        <p:spPr>
          <a:xfrm>
            <a:off x="1"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3"/>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4"/>
          <a:stretch>
            <a:fillRect/>
          </a:stretch>
        </p:blipFill>
        <p:spPr>
          <a:xfrm>
            <a:off x="878420" y="4267167"/>
            <a:ext cx="2298391" cy="2078916"/>
          </a:xfrm>
          <a:prstGeom prst="rect">
            <a:avLst/>
          </a:prstGeom>
        </p:spPr>
      </p:pic>
      <p:sp>
        <p:nvSpPr>
          <p:cNvPr id="5" name="TextBox 4">
            <a:extLst>
              <a:ext uri="{FF2B5EF4-FFF2-40B4-BE49-F238E27FC236}">
                <a16:creationId xmlns:a16="http://schemas.microsoft.com/office/drawing/2014/main" id="{3BD99C7B-1C55-4ABD-99C6-DA1A582DAB52}"/>
              </a:ext>
            </a:extLst>
          </p:cNvPr>
          <p:cNvSpPr txBox="1"/>
          <p:nvPr/>
        </p:nvSpPr>
        <p:spPr>
          <a:xfrm>
            <a:off x="4854102" y="652217"/>
            <a:ext cx="6081271" cy="5693866"/>
          </a:xfrm>
          <a:prstGeom prst="rect">
            <a:avLst/>
          </a:prstGeom>
          <a:noFill/>
        </p:spPr>
        <p:txBody>
          <a:bodyPr wrap="square" rtlCol="0">
            <a:spAutoFit/>
          </a:bodyPr>
          <a:lstStyle/>
          <a:p>
            <a:pPr>
              <a:tabLst>
                <a:tab pos="457200" algn="l"/>
              </a:tabLst>
            </a:pPr>
            <a:r>
              <a:rPr lang="en-GB" altLang="en-US" sz="2800" dirty="0">
                <a:cs typeface="Arial" panose="020B0604020202020204" pitchFamily="34" charset="0"/>
              </a:rPr>
              <a:t>All Pupils should know about:</a:t>
            </a:r>
          </a:p>
          <a:p>
            <a:pP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Families and people who care for me</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Caring friendships</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Respectful relationships</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Online relationships</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Being safe</a:t>
            </a:r>
          </a:p>
          <a:p>
            <a:pPr>
              <a:tabLst>
                <a:tab pos="457200" algn="l"/>
              </a:tabLst>
            </a:pPr>
            <a:endParaRPr lang="en-GB" altLang="en-US" sz="2800" dirty="0">
              <a:cs typeface="Arial" panose="020B0604020202020204" pitchFamily="34" charset="0"/>
            </a:endParaRPr>
          </a:p>
          <a:p>
            <a:pPr>
              <a:tabLst>
                <a:tab pos="457200" algn="l"/>
              </a:tabLst>
            </a:pPr>
            <a:r>
              <a:rPr lang="en-GB" altLang="en-US" sz="2800" dirty="0">
                <a:cs typeface="Arial" panose="020B0604020202020204" pitchFamily="34" charset="0"/>
                <a:hlinkClick r:id="rId5"/>
              </a:rPr>
              <a:t>Statutory Guidance </a:t>
            </a:r>
            <a:endParaRPr lang="en-GB" altLang="en-US" sz="2800" dirty="0">
              <a:cs typeface="Arial" panose="020B0604020202020204" pitchFamily="34" charset="0"/>
            </a:endParaRPr>
          </a:p>
        </p:txBody>
      </p:sp>
      <p:sp>
        <p:nvSpPr>
          <p:cNvPr id="7" name="Title 1">
            <a:extLst>
              <a:ext uri="{FF2B5EF4-FFF2-40B4-BE49-F238E27FC236}">
                <a16:creationId xmlns:a16="http://schemas.microsoft.com/office/drawing/2014/main" id="{BD7E4C46-A5E2-4C2D-A990-E68A45C8ACC8}"/>
              </a:ext>
            </a:extLst>
          </p:cNvPr>
          <p:cNvSpPr txBox="1">
            <a:spLocks/>
          </p:cNvSpPr>
          <p:nvPr/>
        </p:nvSpPr>
        <p:spPr>
          <a:xfrm>
            <a:off x="487363" y="333374"/>
            <a:ext cx="3274146" cy="309562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200" dirty="0">
                <a:latin typeface="+mn-lt"/>
              </a:rPr>
              <a:t>Statutory Requirements by </a:t>
            </a:r>
            <a:r>
              <a:rPr lang="en-GB" altLang="en-US" sz="3200" b="1" dirty="0">
                <a:latin typeface="+mn-lt"/>
              </a:rPr>
              <a:t>the end </a:t>
            </a:r>
            <a:r>
              <a:rPr lang="en-GB" altLang="en-US" sz="3200" dirty="0">
                <a:latin typeface="+mn-lt"/>
              </a:rPr>
              <a:t>of Primary School for </a:t>
            </a:r>
            <a:r>
              <a:rPr lang="en-GB" altLang="en-US" sz="3200" b="1" dirty="0">
                <a:latin typeface="+mn-lt"/>
              </a:rPr>
              <a:t>Relationships Education </a:t>
            </a:r>
          </a:p>
          <a:p>
            <a:endParaRPr lang="en-GB" altLang="en-US" sz="3200" b="1" dirty="0">
              <a:latin typeface="+mn-lt"/>
            </a:endParaRPr>
          </a:p>
          <a:p>
            <a:r>
              <a:rPr lang="en-GB" altLang="en-US" sz="3200" b="1" dirty="0">
                <a:latin typeface="+mn-lt"/>
              </a:rPr>
              <a:t>COMPULSORY</a:t>
            </a:r>
          </a:p>
        </p:txBody>
      </p:sp>
    </p:spTree>
    <p:extLst>
      <p:ext uri="{BB962C8B-B14F-4D97-AF65-F5344CB8AC3E}">
        <p14:creationId xmlns:p14="http://schemas.microsoft.com/office/powerpoint/2010/main" val="3722620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3"/>
          <a:stretch>
            <a:fillRect/>
          </a:stretch>
        </p:blipFill>
        <p:spPr>
          <a:xfrm>
            <a:off x="-62345"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3"/>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4"/>
          <a:stretch>
            <a:fillRect/>
          </a:stretch>
        </p:blipFill>
        <p:spPr>
          <a:xfrm>
            <a:off x="878420" y="4267167"/>
            <a:ext cx="2298391" cy="2078916"/>
          </a:xfrm>
          <a:prstGeom prst="rect">
            <a:avLst/>
          </a:prstGeom>
        </p:spPr>
      </p:pic>
      <p:sp>
        <p:nvSpPr>
          <p:cNvPr id="5" name="TextBox 4">
            <a:extLst>
              <a:ext uri="{FF2B5EF4-FFF2-40B4-BE49-F238E27FC236}">
                <a16:creationId xmlns:a16="http://schemas.microsoft.com/office/drawing/2014/main" id="{3BD99C7B-1C55-4ABD-99C6-DA1A582DAB52}"/>
              </a:ext>
            </a:extLst>
          </p:cNvPr>
          <p:cNvSpPr txBox="1"/>
          <p:nvPr/>
        </p:nvSpPr>
        <p:spPr>
          <a:xfrm>
            <a:off x="4754563" y="652217"/>
            <a:ext cx="6081271" cy="5693866"/>
          </a:xfrm>
          <a:prstGeom prst="rect">
            <a:avLst/>
          </a:prstGeom>
          <a:noFill/>
        </p:spPr>
        <p:txBody>
          <a:bodyPr wrap="square" rtlCol="0">
            <a:spAutoFit/>
          </a:bodyPr>
          <a:lstStyle/>
          <a:p>
            <a:pPr marL="457200" indent="-457200">
              <a:buFont typeface="Arial" panose="020B0604020202020204" pitchFamily="34" charset="0"/>
              <a:buChar char="•"/>
              <a:tabLst>
                <a:tab pos="457200" algn="l"/>
              </a:tabLst>
            </a:pPr>
            <a:r>
              <a:rPr lang="en-GB" altLang="en-US" sz="2800" dirty="0">
                <a:cs typeface="Arial" panose="020B0604020202020204" pitchFamily="34" charset="0"/>
              </a:rPr>
              <a:t>The focus for all primary schools is Relationships Education</a:t>
            </a:r>
          </a:p>
          <a:p>
            <a:pP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Puberty is now included in Heath Education</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SEX Education beyond that stated in the National Curriculum for Science is </a:t>
            </a:r>
            <a:r>
              <a:rPr lang="en-GB" altLang="en-US" sz="2800" b="1" dirty="0">
                <a:cs typeface="Arial" panose="020B0604020202020204" pitchFamily="34" charset="0"/>
              </a:rPr>
              <a:t>NOT COMPULSORY</a:t>
            </a:r>
          </a:p>
          <a:p>
            <a:pPr>
              <a:tabLst>
                <a:tab pos="457200" algn="l"/>
              </a:tabLst>
            </a:pPr>
            <a:endParaRPr lang="en-GB" altLang="en-US" sz="2800" dirty="0">
              <a:cs typeface="Arial" panose="020B0604020202020204" pitchFamily="34" charset="0"/>
            </a:endParaRPr>
          </a:p>
          <a:p>
            <a:pPr>
              <a:tabLst>
                <a:tab pos="457200" algn="l"/>
              </a:tabLst>
            </a:pPr>
            <a:r>
              <a:rPr lang="en-GB" altLang="en-US" sz="2800" dirty="0">
                <a:cs typeface="Arial" panose="020B0604020202020204" pitchFamily="34" charset="0"/>
              </a:rPr>
              <a:t>HOWEVER – DfE guidance states …</a:t>
            </a:r>
          </a:p>
          <a:p>
            <a:pPr>
              <a:tabLst>
                <a:tab pos="457200" algn="l"/>
              </a:tabLst>
            </a:pPr>
            <a:endParaRPr lang="en-GB" altLang="en-US" sz="2800" dirty="0">
              <a:cs typeface="Arial" panose="020B0604020202020204" pitchFamily="34" charset="0"/>
            </a:endParaRPr>
          </a:p>
          <a:p>
            <a:pPr>
              <a:tabLst>
                <a:tab pos="457200" algn="l"/>
              </a:tabLst>
            </a:pPr>
            <a:r>
              <a:rPr lang="en-GB" altLang="en-US" sz="2800" dirty="0">
                <a:cs typeface="Arial" panose="020B0604020202020204" pitchFamily="34" charset="0"/>
                <a:hlinkClick r:id="rId5"/>
              </a:rPr>
              <a:t>Statutory Guidance </a:t>
            </a:r>
            <a:endParaRPr lang="en-GB" altLang="en-US" sz="2800" dirty="0">
              <a:cs typeface="Arial" panose="020B0604020202020204" pitchFamily="34" charset="0"/>
            </a:endParaRPr>
          </a:p>
        </p:txBody>
      </p:sp>
      <p:sp>
        <p:nvSpPr>
          <p:cNvPr id="7" name="Title 1">
            <a:extLst>
              <a:ext uri="{FF2B5EF4-FFF2-40B4-BE49-F238E27FC236}">
                <a16:creationId xmlns:a16="http://schemas.microsoft.com/office/drawing/2014/main" id="{BD7E4C46-A5E2-4C2D-A990-E68A45C8ACC8}"/>
              </a:ext>
            </a:extLst>
          </p:cNvPr>
          <p:cNvSpPr txBox="1">
            <a:spLocks/>
          </p:cNvSpPr>
          <p:nvPr/>
        </p:nvSpPr>
        <p:spPr>
          <a:xfrm>
            <a:off x="487363" y="1355564"/>
            <a:ext cx="3274146" cy="151620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200" b="1" dirty="0">
                <a:latin typeface="+mn-lt"/>
              </a:rPr>
              <a:t>Sex Education in Primary Schools</a:t>
            </a:r>
          </a:p>
          <a:p>
            <a:endParaRPr lang="en-GB" altLang="en-US" sz="3200" b="1" dirty="0">
              <a:latin typeface="Akagi Pro Light" panose="02000000000000000000" pitchFamily="50" charset="0"/>
            </a:endParaRPr>
          </a:p>
        </p:txBody>
      </p:sp>
    </p:spTree>
    <p:extLst>
      <p:ext uri="{BB962C8B-B14F-4D97-AF65-F5344CB8AC3E}">
        <p14:creationId xmlns:p14="http://schemas.microsoft.com/office/powerpoint/2010/main" val="1866349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539097C-5104-4903-9891-24BFBCD52B33}"/>
              </a:ext>
            </a:extLst>
          </p:cNvPr>
          <p:cNvPicPr>
            <a:picLocks noChangeAspect="1"/>
          </p:cNvPicPr>
          <p:nvPr/>
        </p:nvPicPr>
        <p:blipFill rotWithShape="1">
          <a:blip r:embed="rId2">
            <a:extLst>
              <a:ext uri="{837473B0-CC2E-450A-ABE3-18F120FF3D39}">
                <a1611:picAttrSrcUrl xmlns="" xmlns:a1611="http://schemas.microsoft.com/office/drawing/2016/11/main" r:id="rId3"/>
              </a:ext>
            </a:extLst>
          </a:blip>
          <a:srcRect b="8873"/>
          <a:stretch/>
        </p:blipFill>
        <p:spPr>
          <a:xfrm>
            <a:off x="2667000" y="0"/>
            <a:ext cx="6858000" cy="6249481"/>
          </a:xfrm>
          <a:prstGeom prst="rect">
            <a:avLst/>
          </a:prstGeom>
        </p:spPr>
      </p:pic>
      <p:pic>
        <p:nvPicPr>
          <p:cNvPr id="3" name="Picture 2">
            <a:extLst>
              <a:ext uri="{FF2B5EF4-FFF2-40B4-BE49-F238E27FC236}">
                <a16:creationId xmlns:a16="http://schemas.microsoft.com/office/drawing/2014/main" id="{AE63962C-8ADC-EE42-BAAA-0E10291C46BE}"/>
              </a:ext>
            </a:extLst>
          </p:cNvPr>
          <p:cNvPicPr>
            <a:picLocks noChangeAspect="1"/>
          </p:cNvPicPr>
          <p:nvPr/>
        </p:nvPicPr>
        <p:blipFill>
          <a:blip r:embed="rId4">
            <a:alphaModFix amt="70000"/>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F3351D6F-7836-C14E-965A-DB79B091FE8C}"/>
              </a:ext>
            </a:extLst>
          </p:cNvPr>
          <p:cNvSpPr txBox="1"/>
          <p:nvPr/>
        </p:nvSpPr>
        <p:spPr>
          <a:xfrm>
            <a:off x="1346028" y="2767439"/>
            <a:ext cx="9208395" cy="1938992"/>
          </a:xfrm>
          <a:prstGeom prst="rect">
            <a:avLst/>
          </a:prstGeom>
          <a:noFill/>
        </p:spPr>
        <p:txBody>
          <a:bodyPr wrap="square" rtlCol="0">
            <a:spAutoFit/>
          </a:bodyPr>
          <a:lstStyle/>
          <a:p>
            <a:pPr algn="ctr"/>
            <a:r>
              <a:rPr lang="en-US" sz="6000" dirty="0">
                <a:solidFill>
                  <a:srgbClr val="1C3144"/>
                </a:solidFill>
              </a:rPr>
              <a:t>Any Questions ?</a:t>
            </a:r>
          </a:p>
          <a:p>
            <a:pPr algn="ctr"/>
            <a:endParaRPr lang="en-US" sz="6000" dirty="0">
              <a:solidFill>
                <a:srgbClr val="1C3144"/>
              </a:solidFill>
              <a:latin typeface="Trajan Pro 3" panose="02020502050503020301" pitchFamily="18" charset="0"/>
            </a:endParaRPr>
          </a:p>
        </p:txBody>
      </p:sp>
      <p:sp>
        <p:nvSpPr>
          <p:cNvPr id="5" name="TextBox 4">
            <a:extLst>
              <a:ext uri="{FF2B5EF4-FFF2-40B4-BE49-F238E27FC236}">
                <a16:creationId xmlns:a16="http://schemas.microsoft.com/office/drawing/2014/main" id="{665EBD51-A27D-3E4A-9BCC-3A760A5A307C}"/>
              </a:ext>
            </a:extLst>
          </p:cNvPr>
          <p:cNvSpPr txBox="1"/>
          <p:nvPr/>
        </p:nvSpPr>
        <p:spPr>
          <a:xfrm>
            <a:off x="6538052" y="5602190"/>
            <a:ext cx="5653947" cy="1200329"/>
          </a:xfrm>
          <a:prstGeom prst="rect">
            <a:avLst/>
          </a:prstGeom>
          <a:noFill/>
        </p:spPr>
        <p:txBody>
          <a:bodyPr wrap="square" rtlCol="0">
            <a:spAutoFit/>
          </a:bodyPr>
          <a:lstStyle/>
          <a:p>
            <a:pPr algn="ctr"/>
            <a:r>
              <a:rPr lang="en-US" sz="3600" dirty="0">
                <a:solidFill>
                  <a:schemeClr val="bg1"/>
                </a:solidFill>
              </a:rPr>
              <a:t>Opportunity for Group Discussion</a:t>
            </a:r>
          </a:p>
        </p:txBody>
      </p:sp>
    </p:spTree>
    <p:extLst>
      <p:ext uri="{BB962C8B-B14F-4D97-AF65-F5344CB8AC3E}">
        <p14:creationId xmlns:p14="http://schemas.microsoft.com/office/powerpoint/2010/main" val="20883548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B86526-2D0C-E142-B4C2-1E75B51B95D3}"/>
              </a:ext>
            </a:extLst>
          </p:cNvPr>
          <p:cNvPicPr>
            <a:picLocks noChangeAspect="1"/>
          </p:cNvPicPr>
          <p:nvPr/>
        </p:nvPicPr>
        <p:blipFill>
          <a:blip r:embed="rId2"/>
          <a:stretch>
            <a:fillRect/>
          </a:stretch>
        </p:blipFill>
        <p:spPr>
          <a:xfrm>
            <a:off x="1" y="0"/>
            <a:ext cx="12312202" cy="1210533"/>
          </a:xfrm>
          <a:prstGeom prst="rect">
            <a:avLst/>
          </a:prstGeom>
        </p:spPr>
      </p:pic>
      <p:sp>
        <p:nvSpPr>
          <p:cNvPr id="3" name="TextBox 2">
            <a:extLst>
              <a:ext uri="{FF2B5EF4-FFF2-40B4-BE49-F238E27FC236}">
                <a16:creationId xmlns:a16="http://schemas.microsoft.com/office/drawing/2014/main" id="{D907006C-BA35-344F-BB6C-BAF67641D1D4}"/>
              </a:ext>
            </a:extLst>
          </p:cNvPr>
          <p:cNvSpPr txBox="1"/>
          <p:nvPr/>
        </p:nvSpPr>
        <p:spPr>
          <a:xfrm>
            <a:off x="721311" y="260267"/>
            <a:ext cx="10771033" cy="830997"/>
          </a:xfrm>
          <a:prstGeom prst="rect">
            <a:avLst/>
          </a:prstGeom>
          <a:noFill/>
        </p:spPr>
        <p:txBody>
          <a:bodyPr wrap="square" rtlCol="0">
            <a:spAutoFit/>
          </a:bodyPr>
          <a:lstStyle/>
          <a:p>
            <a:pPr algn="ctr"/>
            <a:r>
              <a:rPr lang="en-US" sz="4800" dirty="0">
                <a:solidFill>
                  <a:srgbClr val="1C3144"/>
                </a:solidFill>
              </a:rPr>
              <a:t>WORKING IN PARTNERSHIP</a:t>
            </a:r>
          </a:p>
        </p:txBody>
      </p:sp>
      <p:sp>
        <p:nvSpPr>
          <p:cNvPr id="5" name="TextBox 4">
            <a:extLst>
              <a:ext uri="{FF2B5EF4-FFF2-40B4-BE49-F238E27FC236}">
                <a16:creationId xmlns:a16="http://schemas.microsoft.com/office/drawing/2014/main" id="{7D3CAC11-76A2-42B4-888C-A0D5259DB71C}"/>
              </a:ext>
            </a:extLst>
          </p:cNvPr>
          <p:cNvSpPr txBox="1"/>
          <p:nvPr/>
        </p:nvSpPr>
        <p:spPr>
          <a:xfrm>
            <a:off x="721311" y="1470800"/>
            <a:ext cx="10313834" cy="5262979"/>
          </a:xfrm>
          <a:prstGeom prst="rect">
            <a:avLst/>
          </a:prstGeom>
          <a:noFill/>
        </p:spPr>
        <p:txBody>
          <a:bodyPr wrap="square" rtlCol="0">
            <a:spAutoFit/>
          </a:bodyPr>
          <a:lstStyle/>
          <a:p>
            <a:r>
              <a:rPr lang="en-GB" sz="2800" dirty="0"/>
              <a:t>Requirements:</a:t>
            </a:r>
          </a:p>
          <a:p>
            <a:pPr marL="457200" indent="-457200">
              <a:buFont typeface="Arial" panose="020B0604020202020204" pitchFamily="34" charset="0"/>
              <a:buChar char="•"/>
            </a:pPr>
            <a:r>
              <a:rPr lang="en-GB" sz="2800" dirty="0"/>
              <a:t>Schools will be required to have a policy; published on the school website. The policy must show how they intend to approach the subject, how they are teaching and the resources they are using and how they will monitor its’ impact.</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Schools are now required to consult on their Relationships &amp; Sex Education Policy.</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From Sept 2020 schools are also required to teach Health Education BUT they are not required to have a separate policy for this; but may do if they wish.   </a:t>
            </a:r>
          </a:p>
        </p:txBody>
      </p:sp>
    </p:spTree>
    <p:extLst>
      <p:ext uri="{BB962C8B-B14F-4D97-AF65-F5344CB8AC3E}">
        <p14:creationId xmlns:p14="http://schemas.microsoft.com/office/powerpoint/2010/main" val="27347764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B86526-2D0C-E142-B4C2-1E75B51B95D3}"/>
              </a:ext>
            </a:extLst>
          </p:cNvPr>
          <p:cNvPicPr>
            <a:picLocks noChangeAspect="1"/>
          </p:cNvPicPr>
          <p:nvPr/>
        </p:nvPicPr>
        <p:blipFill>
          <a:blip r:embed="rId2"/>
          <a:stretch>
            <a:fillRect/>
          </a:stretch>
        </p:blipFill>
        <p:spPr>
          <a:xfrm>
            <a:off x="1" y="0"/>
            <a:ext cx="12312202" cy="1210533"/>
          </a:xfrm>
          <a:prstGeom prst="rect">
            <a:avLst/>
          </a:prstGeom>
        </p:spPr>
      </p:pic>
      <p:sp>
        <p:nvSpPr>
          <p:cNvPr id="3" name="TextBox 2">
            <a:extLst>
              <a:ext uri="{FF2B5EF4-FFF2-40B4-BE49-F238E27FC236}">
                <a16:creationId xmlns:a16="http://schemas.microsoft.com/office/drawing/2014/main" id="{D907006C-BA35-344F-BB6C-BAF67641D1D4}"/>
              </a:ext>
            </a:extLst>
          </p:cNvPr>
          <p:cNvSpPr txBox="1"/>
          <p:nvPr/>
        </p:nvSpPr>
        <p:spPr>
          <a:xfrm>
            <a:off x="721311" y="260267"/>
            <a:ext cx="10771033" cy="830997"/>
          </a:xfrm>
          <a:prstGeom prst="rect">
            <a:avLst/>
          </a:prstGeom>
          <a:noFill/>
        </p:spPr>
        <p:txBody>
          <a:bodyPr wrap="square" rtlCol="0">
            <a:spAutoFit/>
          </a:bodyPr>
          <a:lstStyle/>
          <a:p>
            <a:pPr algn="ctr"/>
            <a:r>
              <a:rPr lang="en-US" sz="4800" dirty="0">
                <a:solidFill>
                  <a:srgbClr val="1C3144"/>
                </a:solidFill>
              </a:rPr>
              <a:t>WORKING IN PARTNERSHIP</a:t>
            </a:r>
          </a:p>
        </p:txBody>
      </p:sp>
      <p:sp>
        <p:nvSpPr>
          <p:cNvPr id="5" name="TextBox 4">
            <a:extLst>
              <a:ext uri="{FF2B5EF4-FFF2-40B4-BE49-F238E27FC236}">
                <a16:creationId xmlns:a16="http://schemas.microsoft.com/office/drawing/2014/main" id="{7D3CAC11-76A2-42B4-888C-A0D5259DB71C}"/>
              </a:ext>
            </a:extLst>
          </p:cNvPr>
          <p:cNvSpPr txBox="1"/>
          <p:nvPr/>
        </p:nvSpPr>
        <p:spPr>
          <a:xfrm>
            <a:off x="721311" y="1828800"/>
            <a:ext cx="10313834" cy="4401205"/>
          </a:xfrm>
          <a:prstGeom prst="rect">
            <a:avLst/>
          </a:prstGeom>
          <a:noFill/>
        </p:spPr>
        <p:txBody>
          <a:bodyPr wrap="square" rtlCol="0">
            <a:spAutoFit/>
          </a:bodyPr>
          <a:lstStyle/>
          <a:p>
            <a:r>
              <a:rPr lang="en-GB" sz="2800" dirty="0"/>
              <a:t>We will support you:</a:t>
            </a:r>
          </a:p>
          <a:p>
            <a:pPr marL="457200" indent="-457200">
              <a:buFont typeface="Arial" panose="020B0604020202020204" pitchFamily="34" charset="0"/>
              <a:buChar char="•"/>
            </a:pPr>
            <a:r>
              <a:rPr lang="en-GB" sz="2800" dirty="0"/>
              <a:t>In how to talk to your children about Relationships and Sex Education.</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By signposting you to age-appropriate resources that can be used at home.</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a:t>By offering links to what is being taught in school in other areas of the curriculum.</a:t>
            </a:r>
          </a:p>
          <a:p>
            <a:endParaRPr lang="en-GB" sz="2800" dirty="0">
              <a:latin typeface="Akagi Pro Light" panose="02000000000000000000" pitchFamily="50" charset="0"/>
            </a:endParaRPr>
          </a:p>
        </p:txBody>
      </p:sp>
    </p:spTree>
    <p:extLst>
      <p:ext uri="{BB962C8B-B14F-4D97-AF65-F5344CB8AC3E}">
        <p14:creationId xmlns:p14="http://schemas.microsoft.com/office/powerpoint/2010/main" val="5456749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3"/>
          <a:stretch>
            <a:fillRect/>
          </a:stretch>
        </p:blipFill>
        <p:spPr>
          <a:xfrm>
            <a:off x="-62345"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3"/>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4"/>
          <a:stretch>
            <a:fillRect/>
          </a:stretch>
        </p:blipFill>
        <p:spPr>
          <a:xfrm>
            <a:off x="878420" y="4267167"/>
            <a:ext cx="2298391" cy="2078916"/>
          </a:xfrm>
          <a:prstGeom prst="rect">
            <a:avLst/>
          </a:prstGeom>
        </p:spPr>
      </p:pic>
      <p:sp>
        <p:nvSpPr>
          <p:cNvPr id="5" name="TextBox 4">
            <a:extLst>
              <a:ext uri="{FF2B5EF4-FFF2-40B4-BE49-F238E27FC236}">
                <a16:creationId xmlns:a16="http://schemas.microsoft.com/office/drawing/2014/main" id="{3BD99C7B-1C55-4ABD-99C6-DA1A582DAB52}"/>
              </a:ext>
            </a:extLst>
          </p:cNvPr>
          <p:cNvSpPr txBox="1"/>
          <p:nvPr/>
        </p:nvSpPr>
        <p:spPr>
          <a:xfrm>
            <a:off x="4702274" y="302359"/>
            <a:ext cx="6346961" cy="6124754"/>
          </a:xfrm>
          <a:prstGeom prst="rect">
            <a:avLst/>
          </a:prstGeom>
          <a:noFill/>
        </p:spPr>
        <p:txBody>
          <a:bodyPr wrap="square" rtlCol="0">
            <a:spAutoFit/>
          </a:bodyPr>
          <a:lstStyle/>
          <a:p>
            <a:pPr marL="457200" indent="-457200">
              <a:buFont typeface="Arial" panose="020B0604020202020204" pitchFamily="34" charset="0"/>
              <a:buChar char="•"/>
              <a:tabLst>
                <a:tab pos="457200" algn="l"/>
              </a:tabLst>
            </a:pPr>
            <a:r>
              <a:rPr lang="en-GB" altLang="en-US" sz="2800" dirty="0">
                <a:cs typeface="Arial" panose="020B0604020202020204" pitchFamily="34" charset="0"/>
              </a:rPr>
              <a:t>Building strong partnerships with our parents/carers.</a:t>
            </a:r>
          </a:p>
          <a:p>
            <a:pP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Parents/carers understanding what is being taught, when and how.</a:t>
            </a:r>
          </a:p>
          <a:p>
            <a:pPr marL="457200" indent="-457200">
              <a:buFont typeface="Arial" panose="020B0604020202020204" pitchFamily="34" charset="0"/>
              <a:buChar char="•"/>
              <a:tabLst>
                <a:tab pos="457200" algn="l"/>
              </a:tabLst>
            </a:pPr>
            <a:endParaRPr lang="en-GB" altLang="en-US" sz="2800" b="1"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Helping parents/carers to support their child’s learning at home.</a:t>
            </a:r>
          </a:p>
          <a:p>
            <a:pPr>
              <a:tabLst>
                <a:tab pos="457200" algn="l"/>
              </a:tabLst>
            </a:pPr>
            <a:endParaRPr lang="en-GB" altLang="en-US" sz="2800" b="1"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Developing a shared set of values between school and parents/carers.</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Dispelling myths around the teaching of RSE and Health Education.</a:t>
            </a:r>
          </a:p>
        </p:txBody>
      </p:sp>
      <p:sp>
        <p:nvSpPr>
          <p:cNvPr id="7" name="Title 1">
            <a:extLst>
              <a:ext uri="{FF2B5EF4-FFF2-40B4-BE49-F238E27FC236}">
                <a16:creationId xmlns:a16="http://schemas.microsoft.com/office/drawing/2014/main" id="{BD7E4C46-A5E2-4C2D-A990-E68A45C8ACC8}"/>
              </a:ext>
            </a:extLst>
          </p:cNvPr>
          <p:cNvSpPr txBox="1">
            <a:spLocks/>
          </p:cNvSpPr>
          <p:nvPr/>
        </p:nvSpPr>
        <p:spPr>
          <a:xfrm>
            <a:off x="487363" y="1355564"/>
            <a:ext cx="3274146" cy="151620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200" b="1" dirty="0">
                <a:latin typeface="+mn-lt"/>
              </a:rPr>
              <a:t>We are committed to</a:t>
            </a:r>
          </a:p>
          <a:p>
            <a:endParaRPr lang="en-GB" altLang="en-US" sz="3200" b="1" dirty="0">
              <a:latin typeface="Akagi Pro Light" panose="02000000000000000000" pitchFamily="50" charset="0"/>
            </a:endParaRPr>
          </a:p>
        </p:txBody>
      </p:sp>
    </p:spTree>
    <p:extLst>
      <p:ext uri="{BB962C8B-B14F-4D97-AF65-F5344CB8AC3E}">
        <p14:creationId xmlns:p14="http://schemas.microsoft.com/office/powerpoint/2010/main" val="424907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3"/>
          <a:stretch>
            <a:fillRect/>
          </a:stretch>
        </p:blipFill>
        <p:spPr>
          <a:xfrm>
            <a:off x="-62345"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3"/>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4"/>
          <a:stretch>
            <a:fillRect/>
          </a:stretch>
        </p:blipFill>
        <p:spPr>
          <a:xfrm>
            <a:off x="878420" y="4267167"/>
            <a:ext cx="2298391" cy="2078916"/>
          </a:xfrm>
          <a:prstGeom prst="rect">
            <a:avLst/>
          </a:prstGeom>
        </p:spPr>
      </p:pic>
      <p:sp>
        <p:nvSpPr>
          <p:cNvPr id="5" name="TextBox 4">
            <a:extLst>
              <a:ext uri="{FF2B5EF4-FFF2-40B4-BE49-F238E27FC236}">
                <a16:creationId xmlns:a16="http://schemas.microsoft.com/office/drawing/2014/main" id="{3BD99C7B-1C55-4ABD-99C6-DA1A582DAB52}"/>
              </a:ext>
            </a:extLst>
          </p:cNvPr>
          <p:cNvSpPr txBox="1"/>
          <p:nvPr/>
        </p:nvSpPr>
        <p:spPr>
          <a:xfrm>
            <a:off x="4702274" y="302359"/>
            <a:ext cx="6346961" cy="5262979"/>
          </a:xfrm>
          <a:prstGeom prst="rect">
            <a:avLst/>
          </a:prstGeom>
          <a:noFill/>
        </p:spPr>
        <p:txBody>
          <a:bodyPr wrap="square" rtlCol="0">
            <a:spAutoFit/>
          </a:bodyPr>
          <a:lstStyle/>
          <a:p>
            <a:pPr marL="457200" indent="-457200">
              <a:buFont typeface="Arial" panose="020B0604020202020204" pitchFamily="34" charset="0"/>
              <a:buChar char="•"/>
              <a:tabLst>
                <a:tab pos="457200" algn="l"/>
              </a:tabLst>
            </a:pPr>
            <a:r>
              <a:rPr lang="en-GB" altLang="en-US" sz="2800" dirty="0">
                <a:cs typeface="Arial" panose="020B0604020202020204" pitchFamily="34" charset="0"/>
              </a:rPr>
              <a:t>Consultation and feedback when revising or creating polices related to RSE.</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Consultation and feedback on the RSE curriculum:</a:t>
            </a:r>
          </a:p>
          <a:p>
            <a:pPr marL="457200" indent="-457200">
              <a:buFont typeface="Arial" panose="020B0604020202020204" pitchFamily="34" charset="0"/>
              <a:buChar char="•"/>
              <a:tabLst>
                <a:tab pos="457200" algn="l"/>
              </a:tabLst>
            </a:pPr>
            <a:endParaRPr lang="en-GB" altLang="en-US" sz="2800" dirty="0">
              <a:cs typeface="Arial" panose="020B0604020202020204" pitchFamily="34" charset="0"/>
            </a:endParaRPr>
          </a:p>
          <a:p>
            <a:pPr marL="1828800" lvl="3" indent="-457200">
              <a:buFont typeface="Arial" panose="020B0604020202020204" pitchFamily="34" charset="0"/>
              <a:buChar char="•"/>
              <a:tabLst>
                <a:tab pos="457200" algn="l"/>
              </a:tabLst>
            </a:pPr>
            <a:r>
              <a:rPr lang="en-GB" altLang="en-US" sz="2800" dirty="0">
                <a:cs typeface="Arial" panose="020B0604020202020204" pitchFamily="34" charset="0"/>
              </a:rPr>
              <a:t>When it is being taught</a:t>
            </a:r>
          </a:p>
          <a:p>
            <a:pPr marL="1828800" lvl="3" indent="-457200">
              <a:buFont typeface="Arial" panose="020B0604020202020204" pitchFamily="34" charset="0"/>
              <a:buChar char="•"/>
              <a:tabLst>
                <a:tab pos="457200" algn="l"/>
              </a:tabLst>
            </a:pPr>
            <a:r>
              <a:rPr lang="en-GB" altLang="en-US" sz="2800" dirty="0">
                <a:cs typeface="Arial" panose="020B0604020202020204" pitchFamily="34" charset="0"/>
              </a:rPr>
              <a:t>How it is being taught</a:t>
            </a:r>
          </a:p>
          <a:p>
            <a:pPr marL="1828800" lvl="3" indent="-457200">
              <a:buFont typeface="Arial" panose="020B0604020202020204" pitchFamily="34" charset="0"/>
              <a:buChar char="•"/>
              <a:tabLst>
                <a:tab pos="457200" algn="l"/>
              </a:tabLst>
            </a:pPr>
            <a:r>
              <a:rPr lang="en-GB" altLang="en-US" sz="2800" dirty="0">
                <a:cs typeface="Arial" panose="020B0604020202020204" pitchFamily="34" charset="0"/>
              </a:rPr>
              <a:t>What resources are used to support teaching and learning</a:t>
            </a:r>
          </a:p>
          <a:p>
            <a:pPr marL="1828800" lvl="3" indent="-457200">
              <a:buFont typeface="Arial" panose="020B0604020202020204" pitchFamily="34" charset="0"/>
              <a:buChar char="•"/>
              <a:tabLst>
                <a:tab pos="457200" algn="l"/>
              </a:tabLst>
            </a:pPr>
            <a:r>
              <a:rPr lang="en-GB" altLang="en-US" sz="2800" dirty="0">
                <a:cs typeface="Arial" panose="020B0604020202020204" pitchFamily="34" charset="0"/>
              </a:rPr>
              <a:t>Links with outside agencies</a:t>
            </a:r>
          </a:p>
        </p:txBody>
      </p:sp>
      <p:sp>
        <p:nvSpPr>
          <p:cNvPr id="7" name="Title 1">
            <a:extLst>
              <a:ext uri="{FF2B5EF4-FFF2-40B4-BE49-F238E27FC236}">
                <a16:creationId xmlns:a16="http://schemas.microsoft.com/office/drawing/2014/main" id="{BD7E4C46-A5E2-4C2D-A990-E68A45C8ACC8}"/>
              </a:ext>
            </a:extLst>
          </p:cNvPr>
          <p:cNvSpPr txBox="1">
            <a:spLocks/>
          </p:cNvSpPr>
          <p:nvPr/>
        </p:nvSpPr>
        <p:spPr>
          <a:xfrm>
            <a:off x="487363" y="1355564"/>
            <a:ext cx="3274146" cy="151620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200" b="1" dirty="0">
                <a:latin typeface="+mn-lt"/>
              </a:rPr>
              <a:t>What we will ask of you</a:t>
            </a:r>
          </a:p>
          <a:p>
            <a:endParaRPr lang="en-GB" altLang="en-US" sz="3200" b="1" dirty="0">
              <a:latin typeface="Akagi Pro Light" panose="02000000000000000000" pitchFamily="50" charset="0"/>
            </a:endParaRPr>
          </a:p>
        </p:txBody>
      </p:sp>
    </p:spTree>
    <p:extLst>
      <p:ext uri="{BB962C8B-B14F-4D97-AF65-F5344CB8AC3E}">
        <p14:creationId xmlns:p14="http://schemas.microsoft.com/office/powerpoint/2010/main" val="18734319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3"/>
          <a:stretch>
            <a:fillRect/>
          </a:stretch>
        </p:blipFill>
        <p:spPr>
          <a:xfrm>
            <a:off x="-62345"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3"/>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4"/>
          <a:stretch>
            <a:fillRect/>
          </a:stretch>
        </p:blipFill>
        <p:spPr>
          <a:xfrm>
            <a:off x="878420" y="4267167"/>
            <a:ext cx="2298391" cy="2078916"/>
          </a:xfrm>
          <a:prstGeom prst="rect">
            <a:avLst/>
          </a:prstGeom>
        </p:spPr>
      </p:pic>
      <p:sp>
        <p:nvSpPr>
          <p:cNvPr id="5" name="TextBox 4">
            <a:extLst>
              <a:ext uri="{FF2B5EF4-FFF2-40B4-BE49-F238E27FC236}">
                <a16:creationId xmlns:a16="http://schemas.microsoft.com/office/drawing/2014/main" id="{3BD99C7B-1C55-4ABD-99C6-DA1A582DAB52}"/>
              </a:ext>
            </a:extLst>
          </p:cNvPr>
          <p:cNvSpPr txBox="1"/>
          <p:nvPr/>
        </p:nvSpPr>
        <p:spPr>
          <a:xfrm>
            <a:off x="4702274" y="1228397"/>
            <a:ext cx="6346961" cy="4832092"/>
          </a:xfrm>
          <a:prstGeom prst="rect">
            <a:avLst/>
          </a:prstGeom>
          <a:noFill/>
        </p:spPr>
        <p:txBody>
          <a:bodyPr wrap="square" rtlCol="0">
            <a:spAutoFit/>
          </a:bodyPr>
          <a:lstStyle/>
          <a:p>
            <a:pPr>
              <a:tabLst>
                <a:tab pos="457200" algn="l"/>
              </a:tabLst>
            </a:pPr>
            <a:r>
              <a:rPr lang="en-GB" altLang="en-US" sz="2800" dirty="0">
                <a:cs typeface="Arial" panose="020B0604020202020204" pitchFamily="34" charset="0"/>
              </a:rPr>
              <a:t>Information briefings to all parents/carers</a:t>
            </a:r>
          </a:p>
          <a:p>
            <a:pPr>
              <a:tabLst>
                <a:tab pos="457200" algn="l"/>
              </a:tabLst>
            </a:pPr>
            <a:endParaRPr lang="en-GB" altLang="en-US" sz="2800" dirty="0">
              <a:cs typeface="Arial" panose="020B0604020202020204" pitchFamily="34" charset="0"/>
            </a:endParaRPr>
          </a:p>
          <a:p>
            <a:pPr>
              <a:tabLst>
                <a:tab pos="457200" algn="l"/>
              </a:tabLst>
            </a:pPr>
            <a:r>
              <a:rPr lang="en-GB" altLang="en-US" sz="2800" dirty="0">
                <a:cs typeface="Arial" panose="020B0604020202020204" pitchFamily="34" charset="0"/>
              </a:rPr>
              <a:t>Where we will:</a:t>
            </a:r>
          </a:p>
          <a:p>
            <a:pPr>
              <a:tabLst>
                <a:tab pos="457200" algn="l"/>
              </a:tabLst>
            </a:pPr>
            <a:endParaRPr lang="en-GB" altLang="en-US" sz="2800" dirty="0">
              <a:cs typeface="Arial" panose="020B0604020202020204" pitchFamily="34" charset="0"/>
            </a:endParaRP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Listen</a:t>
            </a: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Reassure</a:t>
            </a: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Discuss</a:t>
            </a:r>
          </a:p>
          <a:p>
            <a:pPr marL="457200" indent="-457200">
              <a:buFont typeface="Arial" panose="020B0604020202020204" pitchFamily="34" charset="0"/>
              <a:buChar char="•"/>
              <a:tabLst>
                <a:tab pos="457200" algn="l"/>
              </a:tabLst>
            </a:pPr>
            <a:r>
              <a:rPr lang="en-GB" altLang="en-US" sz="2800" dirty="0">
                <a:cs typeface="Arial" panose="020B0604020202020204" pitchFamily="34" charset="0"/>
              </a:rPr>
              <a:t>Gather feedback</a:t>
            </a:r>
          </a:p>
          <a:p>
            <a:pPr marL="2286000" lvl="4" indent="-457200">
              <a:buFont typeface="Arial" panose="020B0604020202020204" pitchFamily="34" charset="0"/>
              <a:buChar char="•"/>
              <a:tabLst>
                <a:tab pos="457200" algn="l"/>
              </a:tabLst>
            </a:pPr>
            <a:r>
              <a:rPr lang="en-GB" altLang="en-US" sz="2800" dirty="0">
                <a:cs typeface="Arial" panose="020B0604020202020204" pitchFamily="34" charset="0"/>
              </a:rPr>
              <a:t>Written</a:t>
            </a:r>
          </a:p>
          <a:p>
            <a:pPr marL="2286000" lvl="4" indent="-457200">
              <a:buFont typeface="Arial" panose="020B0604020202020204" pitchFamily="34" charset="0"/>
              <a:buChar char="•"/>
              <a:tabLst>
                <a:tab pos="457200" algn="l"/>
              </a:tabLst>
            </a:pPr>
            <a:r>
              <a:rPr lang="en-GB" altLang="en-US" sz="2800" dirty="0">
                <a:cs typeface="Arial" panose="020B0604020202020204" pitchFamily="34" charset="0"/>
              </a:rPr>
              <a:t>Face to face</a:t>
            </a:r>
          </a:p>
          <a:p>
            <a:pPr marL="2286000" lvl="4" indent="-457200">
              <a:buFont typeface="Arial" panose="020B0604020202020204" pitchFamily="34" charset="0"/>
              <a:buChar char="•"/>
              <a:tabLst>
                <a:tab pos="457200" algn="l"/>
              </a:tabLst>
            </a:pPr>
            <a:r>
              <a:rPr lang="en-GB" altLang="en-US" sz="2800" dirty="0">
                <a:cs typeface="Arial" panose="020B0604020202020204" pitchFamily="34" charset="0"/>
              </a:rPr>
              <a:t>internet</a:t>
            </a:r>
          </a:p>
        </p:txBody>
      </p:sp>
      <p:sp>
        <p:nvSpPr>
          <p:cNvPr id="7" name="Title 1">
            <a:extLst>
              <a:ext uri="{FF2B5EF4-FFF2-40B4-BE49-F238E27FC236}">
                <a16:creationId xmlns:a16="http://schemas.microsoft.com/office/drawing/2014/main" id="{BD7E4C46-A5E2-4C2D-A990-E68A45C8ACC8}"/>
              </a:ext>
            </a:extLst>
          </p:cNvPr>
          <p:cNvSpPr txBox="1">
            <a:spLocks/>
          </p:cNvSpPr>
          <p:nvPr/>
        </p:nvSpPr>
        <p:spPr>
          <a:xfrm>
            <a:off x="487363" y="1355564"/>
            <a:ext cx="3274146" cy="151620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200" b="1" dirty="0">
                <a:latin typeface="+mn-lt"/>
              </a:rPr>
              <a:t>What this might look like</a:t>
            </a:r>
          </a:p>
          <a:p>
            <a:endParaRPr lang="en-GB" altLang="en-US" sz="3200" b="1" dirty="0">
              <a:latin typeface="Akagi Pro Light" panose="02000000000000000000" pitchFamily="50" charset="0"/>
            </a:endParaRPr>
          </a:p>
        </p:txBody>
      </p:sp>
    </p:spTree>
    <p:extLst>
      <p:ext uri="{BB962C8B-B14F-4D97-AF65-F5344CB8AC3E}">
        <p14:creationId xmlns:p14="http://schemas.microsoft.com/office/powerpoint/2010/main" val="11686302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8A73E76-B39D-2348-BDDC-4FAC7BEBB3A6}"/>
              </a:ext>
            </a:extLst>
          </p:cNvPr>
          <p:cNvSpPr txBox="1"/>
          <p:nvPr/>
        </p:nvSpPr>
        <p:spPr>
          <a:xfrm>
            <a:off x="1491802" y="1757546"/>
            <a:ext cx="9208395" cy="2308324"/>
          </a:xfrm>
          <a:prstGeom prst="rect">
            <a:avLst/>
          </a:prstGeom>
          <a:noFill/>
        </p:spPr>
        <p:txBody>
          <a:bodyPr wrap="square" rtlCol="0">
            <a:spAutoFit/>
          </a:bodyPr>
          <a:lstStyle/>
          <a:p>
            <a:pPr algn="ctr"/>
            <a:r>
              <a:rPr lang="en-US" sz="4800" dirty="0">
                <a:solidFill>
                  <a:srgbClr val="1C3144"/>
                </a:solidFill>
              </a:rPr>
              <a:t>The following slides are to help you share information </a:t>
            </a:r>
            <a:r>
              <a:rPr lang="en-US" sz="4800" dirty="0" smtClean="0">
                <a:solidFill>
                  <a:srgbClr val="1C3144"/>
                </a:solidFill>
              </a:rPr>
              <a:t>regarding ‘Life to the Full’</a:t>
            </a:r>
            <a:endParaRPr lang="en-US" sz="4800" dirty="0">
              <a:solidFill>
                <a:srgbClr val="1C3144"/>
              </a:solidFill>
            </a:endParaRPr>
          </a:p>
        </p:txBody>
      </p:sp>
      <p:pic>
        <p:nvPicPr>
          <p:cNvPr id="4" name="Picture 3">
            <a:extLst>
              <a:ext uri="{FF2B5EF4-FFF2-40B4-BE49-F238E27FC236}">
                <a16:creationId xmlns:a16="http://schemas.microsoft.com/office/drawing/2014/main" id="{EEBB530D-105B-4B45-AEC9-D48B755322B9}"/>
              </a:ext>
            </a:extLst>
          </p:cNvPr>
          <p:cNvPicPr>
            <a:picLocks noChangeAspect="1"/>
          </p:cNvPicPr>
          <p:nvPr/>
        </p:nvPicPr>
        <p:blipFill>
          <a:blip r:embed="rId2"/>
          <a:stretch>
            <a:fillRect/>
          </a:stretch>
        </p:blipFill>
        <p:spPr>
          <a:xfrm>
            <a:off x="-60101" y="6308034"/>
            <a:ext cx="12312202" cy="289698"/>
          </a:xfrm>
          <a:prstGeom prst="rect">
            <a:avLst/>
          </a:prstGeom>
        </p:spPr>
      </p:pic>
    </p:spTree>
    <p:extLst>
      <p:ext uri="{BB962C8B-B14F-4D97-AF65-F5344CB8AC3E}">
        <p14:creationId xmlns:p14="http://schemas.microsoft.com/office/powerpoint/2010/main" val="419994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8E19D85-B677-0442-B56F-1F4C29E0C392}"/>
              </a:ext>
            </a:extLst>
          </p:cNvPr>
          <p:cNvPicPr>
            <a:picLocks noChangeAspect="1"/>
          </p:cNvPicPr>
          <p:nvPr/>
        </p:nvPicPr>
        <p:blipFill>
          <a:blip r:embed="rId2"/>
          <a:stretch>
            <a:fillRect/>
          </a:stretch>
        </p:blipFill>
        <p:spPr>
          <a:xfrm>
            <a:off x="0" y="2451653"/>
            <a:ext cx="12312202" cy="1762538"/>
          </a:xfrm>
          <a:prstGeom prst="rect">
            <a:avLst/>
          </a:prstGeom>
        </p:spPr>
      </p:pic>
      <p:sp>
        <p:nvSpPr>
          <p:cNvPr id="2" name="TextBox 1">
            <a:extLst>
              <a:ext uri="{FF2B5EF4-FFF2-40B4-BE49-F238E27FC236}">
                <a16:creationId xmlns:a16="http://schemas.microsoft.com/office/drawing/2014/main" id="{737E1F28-5A30-7E48-A81D-13B4F14059B2}"/>
              </a:ext>
            </a:extLst>
          </p:cNvPr>
          <p:cNvSpPr txBox="1"/>
          <p:nvPr/>
        </p:nvSpPr>
        <p:spPr>
          <a:xfrm>
            <a:off x="1510748" y="2782959"/>
            <a:ext cx="8905461" cy="2431435"/>
          </a:xfrm>
          <a:prstGeom prst="rect">
            <a:avLst/>
          </a:prstGeom>
          <a:noFill/>
        </p:spPr>
        <p:txBody>
          <a:bodyPr wrap="square" rtlCol="0">
            <a:spAutoFit/>
          </a:bodyPr>
          <a:lstStyle/>
          <a:p>
            <a:pPr marL="274320" indent="-274320" algn="ctr" eaLnBrk="1" fontAlgn="auto" hangingPunct="1">
              <a:spcAft>
                <a:spcPts val="0"/>
              </a:spcAft>
              <a:buClr>
                <a:schemeClr val="accent3"/>
              </a:buClr>
              <a:buFontTx/>
              <a:buNone/>
              <a:defRPr/>
            </a:pPr>
            <a:r>
              <a:rPr lang="en-GB" altLang="en-US" sz="3600" dirty="0">
                <a:solidFill>
                  <a:srgbClr val="002060"/>
                </a:solidFill>
              </a:rPr>
              <a:t>“My commandment is this: love one another, just as I have loved you”</a:t>
            </a:r>
          </a:p>
          <a:p>
            <a:pPr marL="274320" indent="-274320" algn="ctr" eaLnBrk="1" fontAlgn="auto" hangingPunct="1">
              <a:spcAft>
                <a:spcPts val="0"/>
              </a:spcAft>
              <a:buClr>
                <a:schemeClr val="accent3"/>
              </a:buClr>
              <a:buFontTx/>
              <a:buNone/>
              <a:defRPr/>
            </a:pPr>
            <a:endParaRPr lang="en-GB" altLang="en-US" sz="4800" dirty="0">
              <a:solidFill>
                <a:srgbClr val="002060"/>
              </a:solidFill>
            </a:endParaRPr>
          </a:p>
          <a:p>
            <a:pPr marL="274320" indent="-274320" algn="ctr" eaLnBrk="1" fontAlgn="auto" hangingPunct="1">
              <a:spcAft>
                <a:spcPts val="0"/>
              </a:spcAft>
              <a:buClr>
                <a:schemeClr val="accent3"/>
              </a:buClr>
              <a:buFontTx/>
              <a:buNone/>
              <a:defRPr/>
            </a:pPr>
            <a:r>
              <a:rPr lang="en-GB" altLang="en-US" sz="3200" dirty="0">
                <a:solidFill>
                  <a:srgbClr val="002060"/>
                </a:solidFill>
              </a:rPr>
              <a:t>John 15:12</a:t>
            </a:r>
          </a:p>
        </p:txBody>
      </p:sp>
    </p:spTree>
    <p:extLst>
      <p:ext uri="{BB962C8B-B14F-4D97-AF65-F5344CB8AC3E}">
        <p14:creationId xmlns:p14="http://schemas.microsoft.com/office/powerpoint/2010/main" val="25694184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8332255-41E5-FF43-B798-BDCDF8C3EAC2}"/>
              </a:ext>
            </a:extLst>
          </p:cNvPr>
          <p:cNvPicPr>
            <a:picLocks noChangeAspect="1"/>
          </p:cNvPicPr>
          <p:nvPr/>
        </p:nvPicPr>
        <p:blipFill>
          <a:blip r:embed="rId3"/>
          <a:stretch>
            <a:fillRect/>
          </a:stretch>
        </p:blipFill>
        <p:spPr>
          <a:xfrm>
            <a:off x="-62345" y="0"/>
            <a:ext cx="4267200" cy="6858000"/>
          </a:xfrm>
          <a:prstGeom prst="rect">
            <a:avLst/>
          </a:prstGeom>
        </p:spPr>
      </p:pic>
      <p:pic>
        <p:nvPicPr>
          <p:cNvPr id="13" name="Picture 12">
            <a:extLst>
              <a:ext uri="{FF2B5EF4-FFF2-40B4-BE49-F238E27FC236}">
                <a16:creationId xmlns:a16="http://schemas.microsoft.com/office/drawing/2014/main" id="{F50EADFC-480A-0645-9D44-8475D49F9A14}"/>
              </a:ext>
            </a:extLst>
          </p:cNvPr>
          <p:cNvPicPr>
            <a:picLocks noChangeAspect="1"/>
          </p:cNvPicPr>
          <p:nvPr/>
        </p:nvPicPr>
        <p:blipFill>
          <a:blip r:embed="rId3"/>
          <a:stretch>
            <a:fillRect/>
          </a:stretch>
        </p:blipFill>
        <p:spPr>
          <a:xfrm>
            <a:off x="11582401" y="0"/>
            <a:ext cx="609600" cy="6858000"/>
          </a:xfrm>
          <a:prstGeom prst="rect">
            <a:avLst/>
          </a:prstGeom>
        </p:spPr>
      </p:pic>
      <p:pic>
        <p:nvPicPr>
          <p:cNvPr id="3" name="Picture 2">
            <a:extLst>
              <a:ext uri="{FF2B5EF4-FFF2-40B4-BE49-F238E27FC236}">
                <a16:creationId xmlns:a16="http://schemas.microsoft.com/office/drawing/2014/main" id="{BF3AE745-D640-458B-A61E-21AFD5EF718F}"/>
              </a:ext>
            </a:extLst>
          </p:cNvPr>
          <p:cNvPicPr>
            <a:picLocks noChangeAspect="1"/>
          </p:cNvPicPr>
          <p:nvPr/>
        </p:nvPicPr>
        <p:blipFill>
          <a:blip r:embed="rId4"/>
          <a:stretch>
            <a:fillRect/>
          </a:stretch>
        </p:blipFill>
        <p:spPr>
          <a:xfrm>
            <a:off x="878420" y="4267167"/>
            <a:ext cx="2298391" cy="2078916"/>
          </a:xfrm>
          <a:prstGeom prst="rect">
            <a:avLst/>
          </a:prstGeom>
        </p:spPr>
      </p:pic>
      <p:sp>
        <p:nvSpPr>
          <p:cNvPr id="5" name="TextBox 4">
            <a:extLst>
              <a:ext uri="{FF2B5EF4-FFF2-40B4-BE49-F238E27FC236}">
                <a16:creationId xmlns:a16="http://schemas.microsoft.com/office/drawing/2014/main" id="{3BD99C7B-1C55-4ABD-99C6-DA1A582DAB52}"/>
              </a:ext>
            </a:extLst>
          </p:cNvPr>
          <p:cNvSpPr txBox="1"/>
          <p:nvPr/>
        </p:nvSpPr>
        <p:spPr>
          <a:xfrm>
            <a:off x="4702274" y="1228397"/>
            <a:ext cx="6346961" cy="954107"/>
          </a:xfrm>
          <a:prstGeom prst="rect">
            <a:avLst/>
          </a:prstGeom>
          <a:noFill/>
        </p:spPr>
        <p:txBody>
          <a:bodyPr wrap="square" rtlCol="0">
            <a:spAutoFit/>
          </a:bodyPr>
          <a:lstStyle/>
          <a:p>
            <a:pPr>
              <a:tabLst>
                <a:tab pos="457200" algn="l"/>
              </a:tabLst>
            </a:pPr>
            <a:endParaRPr lang="en-GB" altLang="en-US" sz="2800" dirty="0">
              <a:latin typeface="Akagi Pro Light" panose="02000000000000000000" pitchFamily="50" charset="0"/>
              <a:cs typeface="Arial" panose="020B0604020202020204" pitchFamily="34" charset="0"/>
            </a:endParaRPr>
          </a:p>
          <a:p>
            <a:pPr>
              <a:tabLst>
                <a:tab pos="457200" algn="l"/>
              </a:tabLst>
            </a:pPr>
            <a:endParaRPr lang="en-GB" altLang="en-US" sz="2800" dirty="0">
              <a:latin typeface="Akagi Pro Light" panose="02000000000000000000" pitchFamily="50" charset="0"/>
              <a:cs typeface="Arial" panose="020B0604020202020204" pitchFamily="34" charset="0"/>
            </a:endParaRPr>
          </a:p>
        </p:txBody>
      </p:sp>
      <p:sp>
        <p:nvSpPr>
          <p:cNvPr id="7" name="Title 1">
            <a:extLst>
              <a:ext uri="{FF2B5EF4-FFF2-40B4-BE49-F238E27FC236}">
                <a16:creationId xmlns:a16="http://schemas.microsoft.com/office/drawing/2014/main" id="{BD7E4C46-A5E2-4C2D-A990-E68A45C8ACC8}"/>
              </a:ext>
            </a:extLst>
          </p:cNvPr>
          <p:cNvSpPr txBox="1">
            <a:spLocks/>
          </p:cNvSpPr>
          <p:nvPr/>
        </p:nvSpPr>
        <p:spPr>
          <a:xfrm>
            <a:off x="487363" y="1355564"/>
            <a:ext cx="3274146" cy="151620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altLang="en-US" sz="3200" b="1" dirty="0">
              <a:latin typeface="Akagi Pro Light" panose="02000000000000000000" pitchFamily="50" charset="0"/>
            </a:endParaRPr>
          </a:p>
        </p:txBody>
      </p:sp>
      <p:sp>
        <p:nvSpPr>
          <p:cNvPr id="8" name="TextBox 7">
            <a:extLst>
              <a:ext uri="{FF2B5EF4-FFF2-40B4-BE49-F238E27FC236}">
                <a16:creationId xmlns:a16="http://schemas.microsoft.com/office/drawing/2014/main" id="{05C6D519-D428-43F2-8E2D-DFFFEC6DE9D7}"/>
              </a:ext>
            </a:extLst>
          </p:cNvPr>
          <p:cNvSpPr txBox="1"/>
          <p:nvPr/>
        </p:nvSpPr>
        <p:spPr>
          <a:xfrm>
            <a:off x="4530436" y="468959"/>
            <a:ext cx="6522029" cy="5920082"/>
          </a:xfrm>
          <a:prstGeom prst="rect">
            <a:avLst/>
          </a:prstGeom>
          <a:noFill/>
        </p:spPr>
        <p:txBody>
          <a:bodyPr wrap="square">
            <a:spAutoFit/>
          </a:bodyPr>
          <a:lstStyle/>
          <a:p>
            <a:pPr marL="274320" indent="-274320" eaLnBrk="1" fontAlgn="auto" hangingPunct="1">
              <a:lnSpc>
                <a:spcPct val="90000"/>
              </a:lnSpc>
              <a:spcAft>
                <a:spcPts val="0"/>
              </a:spcAft>
              <a:buClr>
                <a:schemeClr val="accent3"/>
              </a:buClr>
              <a:buFontTx/>
              <a:buNone/>
              <a:defRPr/>
            </a:pPr>
            <a:r>
              <a:rPr lang="en-GB" altLang="en-US" sz="2800" dirty="0">
                <a:solidFill>
                  <a:srgbClr val="002060"/>
                </a:solidFill>
              </a:rPr>
              <a:t>Approved by the Diocese and recently updated to include new statutory guidance, the programme teaches that:</a:t>
            </a:r>
          </a:p>
          <a:p>
            <a:pPr marL="274320" indent="-274320" eaLnBrk="1" fontAlgn="auto" hangingPunct="1">
              <a:lnSpc>
                <a:spcPct val="90000"/>
              </a:lnSpc>
              <a:spcAft>
                <a:spcPts val="0"/>
              </a:spcAft>
              <a:buClr>
                <a:schemeClr val="accent3"/>
              </a:buClr>
              <a:buFontTx/>
              <a:buNone/>
              <a:defRPr/>
            </a:pPr>
            <a:endParaRPr lang="en-GB" altLang="en-US" sz="2800" dirty="0">
              <a:solidFill>
                <a:srgbClr val="002060"/>
              </a:solidFill>
            </a:endParaRPr>
          </a:p>
          <a:p>
            <a:pPr marL="274320" indent="-274320" eaLnBrk="1" fontAlgn="auto" hangingPunct="1">
              <a:lnSpc>
                <a:spcPct val="90000"/>
              </a:lnSpc>
              <a:spcAft>
                <a:spcPts val="0"/>
              </a:spcAft>
              <a:buClr>
                <a:schemeClr val="accent3"/>
              </a:buClr>
              <a:buFont typeface="Wingdings 2"/>
              <a:buChar char=""/>
              <a:defRPr/>
            </a:pPr>
            <a:r>
              <a:rPr lang="en-GB" altLang="en-US" sz="2800" dirty="0">
                <a:solidFill>
                  <a:srgbClr val="002060"/>
                </a:solidFill>
              </a:rPr>
              <a:t>The journey begins at the moment of our conception </a:t>
            </a:r>
            <a:r>
              <a:rPr lang="en-GB" altLang="en-US" sz="2800" i="1" dirty="0">
                <a:solidFill>
                  <a:srgbClr val="002060"/>
                </a:solidFill>
              </a:rPr>
              <a:t>God is at the heart of love</a:t>
            </a:r>
          </a:p>
          <a:p>
            <a:pPr marL="274320" indent="-274320" eaLnBrk="1" fontAlgn="auto" hangingPunct="1">
              <a:lnSpc>
                <a:spcPct val="90000"/>
              </a:lnSpc>
              <a:spcAft>
                <a:spcPts val="0"/>
              </a:spcAft>
              <a:buClr>
                <a:schemeClr val="accent3"/>
              </a:buClr>
              <a:buFontTx/>
              <a:buNone/>
              <a:defRPr/>
            </a:pPr>
            <a:endParaRPr lang="en-GB" altLang="en-US" sz="2800" i="1" dirty="0">
              <a:solidFill>
                <a:srgbClr val="002060"/>
              </a:solidFill>
            </a:endParaRPr>
          </a:p>
          <a:p>
            <a:pPr marL="274320" indent="-274320" eaLnBrk="1" fontAlgn="auto" hangingPunct="1">
              <a:lnSpc>
                <a:spcPct val="90000"/>
              </a:lnSpc>
              <a:spcAft>
                <a:spcPts val="0"/>
              </a:spcAft>
              <a:buClr>
                <a:schemeClr val="accent3"/>
              </a:buClr>
              <a:buFont typeface="Wingdings 2"/>
              <a:buChar char=""/>
              <a:defRPr/>
            </a:pPr>
            <a:r>
              <a:rPr lang="en-GB" altLang="en-US" sz="2800" dirty="0">
                <a:solidFill>
                  <a:srgbClr val="002060"/>
                </a:solidFill>
              </a:rPr>
              <a:t>Puberty can be an extremely confusing time for children, our message will be that </a:t>
            </a:r>
            <a:r>
              <a:rPr lang="en-GB" altLang="en-US" sz="2800" i="1" dirty="0">
                <a:solidFill>
                  <a:srgbClr val="002060"/>
                </a:solidFill>
              </a:rPr>
              <a:t>even in this confusion, God is there</a:t>
            </a:r>
          </a:p>
          <a:p>
            <a:pPr marL="274320" indent="-274320" eaLnBrk="1" fontAlgn="auto" hangingPunct="1">
              <a:lnSpc>
                <a:spcPct val="90000"/>
              </a:lnSpc>
              <a:spcAft>
                <a:spcPts val="0"/>
              </a:spcAft>
              <a:buClr>
                <a:schemeClr val="accent3"/>
              </a:buClr>
              <a:buFontTx/>
              <a:buNone/>
              <a:defRPr/>
            </a:pPr>
            <a:endParaRPr lang="en-GB" altLang="en-US" sz="2800" i="1" dirty="0">
              <a:solidFill>
                <a:srgbClr val="002060"/>
              </a:solidFill>
            </a:endParaRPr>
          </a:p>
          <a:p>
            <a:pPr marL="274320" indent="-274320" eaLnBrk="1" fontAlgn="auto" hangingPunct="1">
              <a:lnSpc>
                <a:spcPct val="90000"/>
              </a:lnSpc>
              <a:spcAft>
                <a:spcPts val="0"/>
              </a:spcAft>
              <a:buClr>
                <a:schemeClr val="accent3"/>
              </a:buClr>
              <a:buFont typeface="Wingdings 2"/>
              <a:buChar char=""/>
              <a:defRPr/>
            </a:pPr>
            <a:r>
              <a:rPr lang="en-GB" altLang="en-US" sz="2800" dirty="0">
                <a:solidFill>
                  <a:srgbClr val="002060"/>
                </a:solidFill>
              </a:rPr>
              <a:t>The Sacrament of marriage publicly declares the commitment of each spouse to the other permanently </a:t>
            </a:r>
            <a:r>
              <a:rPr lang="en-GB" altLang="en-US" sz="2800" i="1" dirty="0">
                <a:solidFill>
                  <a:srgbClr val="002060"/>
                </a:solidFill>
              </a:rPr>
              <a:t>in the acknowledgement that it is God-given</a:t>
            </a:r>
          </a:p>
        </p:txBody>
      </p:sp>
      <p:sp>
        <p:nvSpPr>
          <p:cNvPr id="10" name="TextBox 9">
            <a:extLst>
              <a:ext uri="{FF2B5EF4-FFF2-40B4-BE49-F238E27FC236}">
                <a16:creationId xmlns:a16="http://schemas.microsoft.com/office/drawing/2014/main" id="{53790760-BAD6-43D9-B068-0F63621B5AE1}"/>
              </a:ext>
            </a:extLst>
          </p:cNvPr>
          <p:cNvSpPr txBox="1"/>
          <p:nvPr/>
        </p:nvSpPr>
        <p:spPr>
          <a:xfrm>
            <a:off x="390541" y="1105285"/>
            <a:ext cx="3274147" cy="2677656"/>
          </a:xfrm>
          <a:prstGeom prst="rect">
            <a:avLst/>
          </a:prstGeom>
          <a:noFill/>
        </p:spPr>
        <p:txBody>
          <a:bodyPr wrap="square">
            <a:spAutoFit/>
          </a:bodyPr>
          <a:lstStyle/>
          <a:p>
            <a:pPr marL="274320" indent="-274320" algn="ctr" eaLnBrk="1" fontAlgn="auto" hangingPunct="1">
              <a:spcAft>
                <a:spcPts val="0"/>
              </a:spcAft>
              <a:buClr>
                <a:schemeClr val="accent3"/>
              </a:buClr>
              <a:buFontTx/>
              <a:buNone/>
              <a:defRPr/>
            </a:pPr>
            <a:r>
              <a:rPr lang="en-GB" altLang="en-US" sz="2800" dirty="0">
                <a:solidFill>
                  <a:srgbClr val="002060"/>
                </a:solidFill>
              </a:rPr>
              <a:t>The central message of the Christian faith is love.  The central message of our RSHE teaching is love.</a:t>
            </a:r>
          </a:p>
        </p:txBody>
      </p:sp>
    </p:spTree>
    <p:extLst>
      <p:ext uri="{BB962C8B-B14F-4D97-AF65-F5344CB8AC3E}">
        <p14:creationId xmlns:p14="http://schemas.microsoft.com/office/powerpoint/2010/main" val="39702250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3B86526-2D0C-E142-B4C2-1E75B51B95D3}"/>
              </a:ext>
            </a:extLst>
          </p:cNvPr>
          <p:cNvPicPr>
            <a:picLocks noChangeAspect="1"/>
          </p:cNvPicPr>
          <p:nvPr/>
        </p:nvPicPr>
        <p:blipFill>
          <a:blip r:embed="rId2"/>
          <a:stretch>
            <a:fillRect/>
          </a:stretch>
        </p:blipFill>
        <p:spPr>
          <a:xfrm>
            <a:off x="-60101" y="0"/>
            <a:ext cx="12312202" cy="1413163"/>
          </a:xfrm>
          <a:prstGeom prst="rect">
            <a:avLst/>
          </a:prstGeom>
        </p:spPr>
      </p:pic>
      <p:sp>
        <p:nvSpPr>
          <p:cNvPr id="3" name="TextBox 2">
            <a:extLst>
              <a:ext uri="{FF2B5EF4-FFF2-40B4-BE49-F238E27FC236}">
                <a16:creationId xmlns:a16="http://schemas.microsoft.com/office/drawing/2014/main" id="{D907006C-BA35-344F-BB6C-BAF67641D1D4}"/>
              </a:ext>
            </a:extLst>
          </p:cNvPr>
          <p:cNvSpPr txBox="1"/>
          <p:nvPr/>
        </p:nvSpPr>
        <p:spPr>
          <a:xfrm>
            <a:off x="1" y="468085"/>
            <a:ext cx="12191999" cy="769441"/>
          </a:xfrm>
          <a:prstGeom prst="rect">
            <a:avLst/>
          </a:prstGeom>
          <a:noFill/>
        </p:spPr>
        <p:txBody>
          <a:bodyPr wrap="square" rtlCol="0">
            <a:spAutoFit/>
          </a:bodyPr>
          <a:lstStyle/>
          <a:p>
            <a:pPr algn="ctr"/>
            <a:r>
              <a:rPr lang="en-US" sz="4400" dirty="0">
                <a:solidFill>
                  <a:srgbClr val="1C3144"/>
                </a:solidFill>
              </a:rPr>
              <a:t>The Structure </a:t>
            </a:r>
            <a:r>
              <a:rPr lang="en-US" sz="4400" dirty="0" smtClean="0">
                <a:solidFill>
                  <a:srgbClr val="1C3144"/>
                </a:solidFill>
              </a:rPr>
              <a:t>of Life to the Full</a:t>
            </a:r>
            <a:endParaRPr lang="en-US" sz="4400" dirty="0">
              <a:solidFill>
                <a:srgbClr val="1C3144"/>
              </a:solidFill>
            </a:endParaRPr>
          </a:p>
        </p:txBody>
      </p:sp>
      <p:sp>
        <p:nvSpPr>
          <p:cNvPr id="6" name="Rectangle 3">
            <a:extLst>
              <a:ext uri="{FF2B5EF4-FFF2-40B4-BE49-F238E27FC236}">
                <a16:creationId xmlns:a16="http://schemas.microsoft.com/office/drawing/2014/main" id="{0600F333-017F-4735-A583-678FC8A0D957}"/>
              </a:ext>
            </a:extLst>
          </p:cNvPr>
          <p:cNvSpPr txBox="1">
            <a:spLocks noChangeArrowheads="1"/>
          </p:cNvSpPr>
          <p:nvPr/>
        </p:nvSpPr>
        <p:spPr>
          <a:xfrm>
            <a:off x="1981200" y="1664539"/>
            <a:ext cx="9012382" cy="5193461"/>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indent="-274320">
              <a:buClr>
                <a:schemeClr val="accent3"/>
              </a:buClr>
              <a:buFontTx/>
              <a:buNone/>
              <a:defRPr/>
            </a:pPr>
            <a:r>
              <a:rPr lang="en-GB" altLang="en-US" sz="3600" b="1" dirty="0"/>
              <a:t>The programme is made up of </a:t>
            </a:r>
            <a:r>
              <a:rPr lang="en-GB" altLang="en-US" sz="3600" b="1" dirty="0" smtClean="0"/>
              <a:t>3 core themes, or ‘modules’:</a:t>
            </a:r>
          </a:p>
          <a:p>
            <a:pPr marL="274320" indent="-274320">
              <a:buClr>
                <a:schemeClr val="accent3"/>
              </a:buClr>
              <a:buFontTx/>
              <a:buNone/>
              <a:defRPr/>
            </a:pPr>
            <a:endParaRPr lang="en-GB" altLang="en-US" sz="3600" b="1" dirty="0" smtClean="0"/>
          </a:p>
          <a:p>
            <a:pPr>
              <a:buClr>
                <a:schemeClr val="accent3"/>
              </a:buClr>
              <a:defRPr/>
            </a:pPr>
            <a:r>
              <a:rPr lang="en-US" altLang="en-US" sz="3600" i="1" dirty="0" smtClean="0"/>
              <a:t>1) Created and Loved by God</a:t>
            </a:r>
          </a:p>
          <a:p>
            <a:pPr>
              <a:buClr>
                <a:schemeClr val="accent3"/>
              </a:buClr>
              <a:defRPr/>
            </a:pPr>
            <a:r>
              <a:rPr lang="en-US" altLang="en-US" sz="3600" i="1" dirty="0" smtClean="0"/>
              <a:t>2) Created to Love Others</a:t>
            </a:r>
          </a:p>
          <a:p>
            <a:pPr>
              <a:buClr>
                <a:schemeClr val="accent3"/>
              </a:buClr>
              <a:defRPr/>
            </a:pPr>
            <a:r>
              <a:rPr lang="en-US" altLang="en-US" sz="3600" i="1" dirty="0" smtClean="0"/>
              <a:t>3) Created to Live in the Community</a:t>
            </a:r>
          </a:p>
          <a:p>
            <a:pPr>
              <a:buClr>
                <a:schemeClr val="accent3"/>
              </a:buClr>
              <a:defRPr/>
            </a:pPr>
            <a:endParaRPr lang="en-US" altLang="en-US" sz="3600" b="1" dirty="0"/>
          </a:p>
          <a:p>
            <a:pPr>
              <a:buClr>
                <a:schemeClr val="accent3"/>
              </a:buClr>
              <a:defRPr/>
            </a:pPr>
            <a:r>
              <a:rPr lang="en-US" altLang="en-US" sz="3600" b="1" dirty="0" smtClean="0"/>
              <a:t>These modules are then broken down into units to help us deliver the curriculum in a meaningful way that links with our other areas of learning, and will be spread out over the course of the year.</a:t>
            </a:r>
            <a:endParaRPr lang="en-GB" altLang="en-US" sz="3600" dirty="0"/>
          </a:p>
        </p:txBody>
      </p:sp>
    </p:spTree>
    <p:extLst>
      <p:ext uri="{BB962C8B-B14F-4D97-AF65-F5344CB8AC3E}">
        <p14:creationId xmlns:p14="http://schemas.microsoft.com/office/powerpoint/2010/main" val="37598485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677368" y="1736229"/>
            <a:ext cx="2897106" cy="2062103"/>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The Three Modules</a:t>
            </a:r>
          </a:p>
          <a:p>
            <a:endParaRPr lang="en-US" sz="3200" dirty="0" smtClean="0">
              <a:solidFill>
                <a:srgbClr val="1C3144"/>
              </a:solidFill>
              <a:ea typeface="Calibri Light" panose="020F0302020204030204" pitchFamily="34" charset="0"/>
              <a:cs typeface="Calibri Light" panose="020F0302020204030204" pitchFamily="34" charset="0"/>
            </a:endParaRPr>
          </a:p>
          <a:p>
            <a:r>
              <a:rPr lang="en-US" sz="3200" dirty="0" smtClean="0">
                <a:solidFill>
                  <a:srgbClr val="1C3144"/>
                </a:solidFill>
                <a:ea typeface="Calibri Light" panose="020F0302020204030204" pitchFamily="34" charset="0"/>
                <a:cs typeface="Calibri Light" panose="020F0302020204030204" pitchFamily="34" charset="0"/>
              </a:rPr>
              <a:t>Early Years to Y6</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8" name="TextBox 7">
            <a:extLst>
              <a:ext uri="{FF2B5EF4-FFF2-40B4-BE49-F238E27FC236}">
                <a16:creationId xmlns:a16="http://schemas.microsoft.com/office/drawing/2014/main" id="{F4B511F0-A242-4CA7-A904-B21E458C715B}"/>
              </a:ext>
            </a:extLst>
          </p:cNvPr>
          <p:cNvSpPr txBox="1"/>
          <p:nvPr/>
        </p:nvSpPr>
        <p:spPr>
          <a:xfrm>
            <a:off x="4875070" y="331816"/>
            <a:ext cx="6099462" cy="1477328"/>
          </a:xfrm>
          <a:prstGeom prst="rect">
            <a:avLst/>
          </a:prstGeom>
          <a:noFill/>
        </p:spPr>
        <p:txBody>
          <a:bodyPr wrap="square">
            <a:spAutoFit/>
          </a:bodyPr>
          <a:lstStyle/>
          <a:p>
            <a:r>
              <a:rPr lang="en-GB" b="1" dirty="0" smtClean="0"/>
              <a:t>Created </a:t>
            </a:r>
            <a:r>
              <a:rPr lang="en-GB" b="1" dirty="0"/>
              <a:t>and Loved by God</a:t>
            </a:r>
            <a:r>
              <a:rPr lang="en-GB" dirty="0"/>
              <a:t> explores the individual. Rooted in the teaching that </a:t>
            </a:r>
            <a:r>
              <a:rPr lang="en-GB" b="1" dirty="0"/>
              <a:t>we are created by God out of love and for love</a:t>
            </a:r>
            <a:r>
              <a:rPr lang="en-GB" dirty="0"/>
              <a:t>, it helps children to develop an understanding of the importance of valuing themselves as the basis for personal relationships</a:t>
            </a:r>
          </a:p>
        </p:txBody>
      </p:sp>
      <p:sp>
        <p:nvSpPr>
          <p:cNvPr id="4" name="Rectangle 3"/>
          <p:cNvSpPr/>
          <p:nvPr/>
        </p:nvSpPr>
        <p:spPr>
          <a:xfrm>
            <a:off x="4878532" y="2314699"/>
            <a:ext cx="6096000" cy="1754326"/>
          </a:xfrm>
          <a:prstGeom prst="rect">
            <a:avLst/>
          </a:prstGeom>
        </p:spPr>
        <p:txBody>
          <a:bodyPr>
            <a:spAutoFit/>
          </a:bodyPr>
          <a:lstStyle/>
          <a:p>
            <a:r>
              <a:rPr lang="en-GB" b="1" dirty="0" smtClean="0">
                <a:solidFill>
                  <a:srgbClr val="000000"/>
                </a:solidFill>
              </a:rPr>
              <a:t>Created </a:t>
            </a:r>
            <a:r>
              <a:rPr lang="en-GB" b="1" dirty="0">
                <a:solidFill>
                  <a:srgbClr val="000000"/>
                </a:solidFill>
              </a:rPr>
              <a:t>to Love Others</a:t>
            </a:r>
            <a:r>
              <a:rPr lang="en-GB" dirty="0">
                <a:solidFill>
                  <a:srgbClr val="000000"/>
                </a:solidFill>
              </a:rPr>
              <a:t> explores the individual’s relationship with others. Building on the understanding that we have been created out of love and for love, this Module explores how we take this calling into our family, friendships and relationships, and teaches strategies for developing healthy relationships and keeping safe</a:t>
            </a:r>
            <a:endParaRPr lang="en-GB" dirty="0"/>
          </a:p>
        </p:txBody>
      </p:sp>
      <p:sp>
        <p:nvSpPr>
          <p:cNvPr id="5" name="Rectangle 4"/>
          <p:cNvSpPr/>
          <p:nvPr/>
        </p:nvSpPr>
        <p:spPr>
          <a:xfrm>
            <a:off x="4878532" y="4574580"/>
            <a:ext cx="6096000" cy="1477328"/>
          </a:xfrm>
          <a:prstGeom prst="rect">
            <a:avLst/>
          </a:prstGeom>
        </p:spPr>
        <p:txBody>
          <a:bodyPr>
            <a:spAutoFit/>
          </a:bodyPr>
          <a:lstStyle/>
          <a:p>
            <a:r>
              <a:rPr lang="en-GB" b="1" dirty="0" smtClean="0">
                <a:solidFill>
                  <a:srgbClr val="000000"/>
                </a:solidFill>
              </a:rPr>
              <a:t>Created </a:t>
            </a:r>
            <a:r>
              <a:rPr lang="en-GB" b="1" dirty="0">
                <a:solidFill>
                  <a:srgbClr val="000000"/>
                </a:solidFill>
              </a:rPr>
              <a:t>to Live in Community</a:t>
            </a:r>
            <a:r>
              <a:rPr lang="en-GB" dirty="0">
                <a:solidFill>
                  <a:srgbClr val="000000"/>
                </a:solidFill>
              </a:rPr>
              <a:t> explores the individual’s relationship with the wider world. Here we explore how human beings are relational by nature and are called to love others in the wider community through service, through dialogue and through working for the Common </a:t>
            </a:r>
            <a:r>
              <a:rPr lang="en-GB" dirty="0" smtClean="0">
                <a:solidFill>
                  <a:srgbClr val="000000"/>
                </a:solidFill>
              </a:rPr>
              <a:t>Good</a:t>
            </a:r>
            <a:endParaRPr lang="en-GB" dirty="0"/>
          </a:p>
        </p:txBody>
      </p:sp>
    </p:spTree>
    <p:extLst>
      <p:ext uri="{BB962C8B-B14F-4D97-AF65-F5344CB8AC3E}">
        <p14:creationId xmlns:p14="http://schemas.microsoft.com/office/powerpoint/2010/main" val="42307889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677368" y="1736229"/>
            <a:ext cx="2897106" cy="1077218"/>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Key Stage One</a:t>
            </a:r>
          </a:p>
          <a:p>
            <a:r>
              <a:rPr lang="en-US" sz="3200" dirty="0" smtClean="0">
                <a:solidFill>
                  <a:srgbClr val="1C3144"/>
                </a:solidFill>
                <a:ea typeface="Calibri Light" panose="020F0302020204030204" pitchFamily="34" charset="0"/>
                <a:cs typeface="Calibri Light" panose="020F0302020204030204" pitchFamily="34" charset="0"/>
              </a:rPr>
              <a:t>Module 1</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8" name="Rectangle 7"/>
          <p:cNvSpPr/>
          <p:nvPr/>
        </p:nvSpPr>
        <p:spPr>
          <a:xfrm>
            <a:off x="4361631" y="438551"/>
            <a:ext cx="7126340" cy="5909310"/>
          </a:xfrm>
          <a:prstGeom prst="rect">
            <a:avLst/>
          </a:prstGeom>
        </p:spPr>
        <p:txBody>
          <a:bodyPr wrap="square">
            <a:spAutoFit/>
          </a:bodyPr>
          <a:lstStyle/>
          <a:p>
            <a:r>
              <a:rPr lang="en-GB" b="1" dirty="0" smtClean="0">
                <a:solidFill>
                  <a:srgbClr val="2D2D2D"/>
                </a:solidFill>
              </a:rPr>
              <a:t>Unit </a:t>
            </a:r>
            <a:r>
              <a:rPr lang="en-GB" b="1" dirty="0">
                <a:solidFill>
                  <a:srgbClr val="2D2D2D"/>
                </a:solidFill>
              </a:rPr>
              <a:t>1 – Religious Understanding</a:t>
            </a:r>
            <a:r>
              <a:rPr lang="en-GB" dirty="0">
                <a:solidFill>
                  <a:srgbClr val="2D2D2D"/>
                </a:solidFill>
              </a:rPr>
              <a:t> introduces children to the story from the Gospel of Matthew, when Jesus welcomed all of the little children to come to Him. The five-story sessions encourage children to understand that they are created by God out of love and for love. Children will revisit this Gospel story at the end of this Module.</a:t>
            </a:r>
          </a:p>
          <a:p>
            <a:r>
              <a:rPr lang="en-GB" dirty="0">
                <a:solidFill>
                  <a:srgbClr val="2D2D2D"/>
                </a:solidFill>
              </a:rPr>
              <a:t>Building on this knowledge, </a:t>
            </a:r>
            <a:r>
              <a:rPr lang="en-GB" b="1" dirty="0">
                <a:solidFill>
                  <a:srgbClr val="2D2D2D"/>
                </a:solidFill>
              </a:rPr>
              <a:t>Unit 2 – Me, My Body, My Health </a:t>
            </a:r>
            <a:r>
              <a:rPr lang="en-GB" dirty="0">
                <a:solidFill>
                  <a:srgbClr val="2D2D2D"/>
                </a:solidFill>
              </a:rPr>
              <a:t>encourages children to celebrate similarities and differences between people, including our God-given bodies and the things they enable us to do! Teaching also includes maintaining personal hygiene and the physical differences between boys and girls</a:t>
            </a:r>
            <a:r>
              <a:rPr lang="en-GB" dirty="0" smtClean="0">
                <a:solidFill>
                  <a:srgbClr val="2D2D2D"/>
                </a:solidFill>
              </a:rPr>
              <a:t>.</a:t>
            </a:r>
          </a:p>
          <a:p>
            <a:endParaRPr lang="en-GB" dirty="0">
              <a:solidFill>
                <a:srgbClr val="2D2D2D"/>
              </a:solidFill>
            </a:endParaRPr>
          </a:p>
          <a:p>
            <a:r>
              <a:rPr lang="en-GB" dirty="0" smtClean="0">
                <a:solidFill>
                  <a:srgbClr val="2D2D2D"/>
                </a:solidFill>
              </a:rPr>
              <a:t>Over </a:t>
            </a:r>
            <a:r>
              <a:rPr lang="en-GB" dirty="0">
                <a:solidFill>
                  <a:srgbClr val="2D2D2D"/>
                </a:solidFill>
              </a:rPr>
              <a:t>the three sessions of </a:t>
            </a:r>
            <a:r>
              <a:rPr lang="en-GB" b="1" dirty="0">
                <a:solidFill>
                  <a:srgbClr val="2D2D2D"/>
                </a:solidFill>
              </a:rPr>
              <a:t>Unit 3 – Emotional Well-Being</a:t>
            </a:r>
            <a:r>
              <a:rPr lang="en-GB" dirty="0">
                <a:solidFill>
                  <a:srgbClr val="2D2D2D"/>
                </a:solidFill>
              </a:rPr>
              <a:t>, children will meet presenters Jayden and Josie and fictional character Super Susie. They will help children to understand and articulate their own changing feelings and how other people’s feelings might differ from theirs. Children will learn how they can manage their feelings and about the consequences of their actions.</a:t>
            </a:r>
          </a:p>
          <a:p>
            <a:r>
              <a:rPr lang="en-GB" b="1" dirty="0">
                <a:solidFill>
                  <a:srgbClr val="2D2D2D"/>
                </a:solidFill>
              </a:rPr>
              <a:t>Unit 4 – Life Cycles</a:t>
            </a:r>
            <a:r>
              <a:rPr lang="en-GB" dirty="0">
                <a:solidFill>
                  <a:srgbClr val="2D2D2D"/>
                </a:solidFill>
              </a:rPr>
              <a:t> returns to the Gospel story from Unit 1, to show that God created us to follow the cycle of life and He loves us at every stage. Children will learn about the specifics of the human life cycle and celebrate how they have already changed and grown.</a:t>
            </a:r>
            <a:endParaRPr lang="en-GB" b="0" i="0" dirty="0">
              <a:solidFill>
                <a:srgbClr val="2D2D2D"/>
              </a:solidFill>
              <a:effectLst/>
            </a:endParaRPr>
          </a:p>
        </p:txBody>
      </p:sp>
    </p:spTree>
    <p:extLst>
      <p:ext uri="{BB962C8B-B14F-4D97-AF65-F5344CB8AC3E}">
        <p14:creationId xmlns:p14="http://schemas.microsoft.com/office/powerpoint/2010/main" val="12006608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677368" y="1736229"/>
            <a:ext cx="2897106" cy="1077218"/>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Key Stage One</a:t>
            </a:r>
          </a:p>
          <a:p>
            <a:r>
              <a:rPr lang="en-US" sz="3200" dirty="0" smtClean="0">
                <a:solidFill>
                  <a:srgbClr val="1C3144"/>
                </a:solidFill>
                <a:ea typeface="Calibri Light" panose="020F0302020204030204" pitchFamily="34" charset="0"/>
                <a:cs typeface="Calibri Light" panose="020F0302020204030204" pitchFamily="34" charset="0"/>
              </a:rPr>
              <a:t>Module 2</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4" name="Rectangle 3"/>
          <p:cNvSpPr/>
          <p:nvPr/>
        </p:nvSpPr>
        <p:spPr>
          <a:xfrm>
            <a:off x="4417255" y="630265"/>
            <a:ext cx="6813453" cy="5355312"/>
          </a:xfrm>
          <a:prstGeom prst="rect">
            <a:avLst/>
          </a:prstGeom>
        </p:spPr>
        <p:txBody>
          <a:bodyPr wrap="square">
            <a:spAutoFit/>
          </a:bodyPr>
          <a:lstStyle/>
          <a:p>
            <a:r>
              <a:rPr lang="en-GB" b="1" dirty="0" smtClean="0">
                <a:solidFill>
                  <a:srgbClr val="2D2D2D"/>
                </a:solidFill>
              </a:rPr>
              <a:t>Unit </a:t>
            </a:r>
            <a:r>
              <a:rPr lang="en-GB" b="1" dirty="0">
                <a:solidFill>
                  <a:srgbClr val="2D2D2D"/>
                </a:solidFill>
              </a:rPr>
              <a:t>1 – Religious Understanding </a:t>
            </a:r>
            <a:r>
              <a:rPr lang="en-GB" dirty="0">
                <a:solidFill>
                  <a:srgbClr val="2D2D2D"/>
                </a:solidFill>
              </a:rPr>
              <a:t>begins with an adapted version of the Prodigal Son story to show children that God loves us, and nothing we can do will stop Him from loving us</a:t>
            </a:r>
            <a:r>
              <a:rPr lang="en-GB" dirty="0" smtClean="0">
                <a:solidFill>
                  <a:srgbClr val="2D2D2D"/>
                </a:solidFill>
              </a:rPr>
              <a:t>.</a:t>
            </a:r>
          </a:p>
          <a:p>
            <a:endParaRPr lang="en-GB" dirty="0">
              <a:solidFill>
                <a:srgbClr val="2D2D2D"/>
              </a:solidFill>
            </a:endParaRPr>
          </a:p>
          <a:p>
            <a:r>
              <a:rPr lang="en-GB" dirty="0">
                <a:solidFill>
                  <a:srgbClr val="2D2D2D"/>
                </a:solidFill>
              </a:rPr>
              <a:t>In </a:t>
            </a:r>
            <a:r>
              <a:rPr lang="en-GB" b="1" dirty="0">
                <a:solidFill>
                  <a:srgbClr val="2D2D2D"/>
                </a:solidFill>
              </a:rPr>
              <a:t>Unit 2 – Personal Relationships </a:t>
            </a:r>
            <a:r>
              <a:rPr lang="en-GB" dirty="0">
                <a:solidFill>
                  <a:srgbClr val="2D2D2D"/>
                </a:solidFill>
              </a:rPr>
              <a:t>children once again meet Super Susie, who helps them to identify the ‘special people’ in their lives who they love and can trust. In further sessions, children will learn how to cope with various social situations and dilemmas, and the importance of saying sorry and forgiveness within relationships</a:t>
            </a:r>
            <a:r>
              <a:rPr lang="en-GB" dirty="0" smtClean="0">
                <a:solidFill>
                  <a:srgbClr val="2D2D2D"/>
                </a:solidFill>
              </a:rPr>
              <a:t>.</a:t>
            </a:r>
          </a:p>
          <a:p>
            <a:endParaRPr lang="en-GB" dirty="0">
              <a:solidFill>
                <a:srgbClr val="2D2D2D"/>
              </a:solidFill>
            </a:endParaRPr>
          </a:p>
          <a:p>
            <a:r>
              <a:rPr lang="en-GB" dirty="0">
                <a:solidFill>
                  <a:srgbClr val="2D2D2D"/>
                </a:solidFill>
              </a:rPr>
              <a:t>In </a:t>
            </a:r>
            <a:r>
              <a:rPr lang="en-GB" b="1" dirty="0">
                <a:solidFill>
                  <a:srgbClr val="2D2D2D"/>
                </a:solidFill>
              </a:rPr>
              <a:t>Unit 3 – Keeping Safe</a:t>
            </a:r>
            <a:r>
              <a:rPr lang="en-GB" dirty="0">
                <a:solidFill>
                  <a:srgbClr val="2D2D2D"/>
                </a:solidFill>
              </a:rPr>
              <a:t>, Super Susie helps children to tell the difference between good and bad secrets. This unit also explores the risks of being online by incorporating the ‘</a:t>
            </a:r>
            <a:r>
              <a:rPr lang="en-GB" dirty="0" err="1">
                <a:solidFill>
                  <a:srgbClr val="2D2D2D"/>
                </a:solidFill>
              </a:rPr>
              <a:t>Smartie</a:t>
            </a:r>
            <a:r>
              <a:rPr lang="en-GB" dirty="0">
                <a:solidFill>
                  <a:srgbClr val="2D2D2D"/>
                </a:solidFill>
              </a:rPr>
              <a:t> the Penguin’ resources from </a:t>
            </a:r>
            <a:r>
              <a:rPr lang="en-GB" dirty="0" err="1">
                <a:solidFill>
                  <a:srgbClr val="2D2D2D"/>
                </a:solidFill>
              </a:rPr>
              <a:t>Childnet</a:t>
            </a:r>
            <a:r>
              <a:rPr lang="en-GB" dirty="0">
                <a:solidFill>
                  <a:srgbClr val="2D2D2D"/>
                </a:solidFill>
              </a:rPr>
              <a:t>, and teaching on physical boundaries, incorporating the PANTS resource by the NSPCC. Through the animated expert Dr </a:t>
            </a:r>
            <a:r>
              <a:rPr lang="en-GB" dirty="0" err="1">
                <a:solidFill>
                  <a:srgbClr val="2D2D2D"/>
                </a:solidFill>
              </a:rPr>
              <a:t>Datfa</a:t>
            </a:r>
            <a:r>
              <a:rPr lang="en-GB" dirty="0">
                <a:solidFill>
                  <a:srgbClr val="2D2D2D"/>
                </a:solidFill>
              </a:rPr>
              <a:t>, children will also learn about the effects of harmful substances (including alcohol and tobacco), some basic First Aid, what makes a 999 emergency and what they should do if in an emergency situation.</a:t>
            </a:r>
            <a:endParaRPr lang="en-GB" b="0" i="0" u="none" strike="noStrike" dirty="0">
              <a:solidFill>
                <a:srgbClr val="2D2D2D"/>
              </a:solidFill>
              <a:effectLst/>
            </a:endParaRPr>
          </a:p>
        </p:txBody>
      </p:sp>
    </p:spTree>
    <p:extLst>
      <p:ext uri="{BB962C8B-B14F-4D97-AF65-F5344CB8AC3E}">
        <p14:creationId xmlns:p14="http://schemas.microsoft.com/office/powerpoint/2010/main" val="3406205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903482" y="1440971"/>
            <a:ext cx="2897106" cy="1077218"/>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Key Stage One</a:t>
            </a:r>
          </a:p>
          <a:p>
            <a:r>
              <a:rPr lang="en-US" sz="3200" dirty="0" smtClean="0">
                <a:solidFill>
                  <a:srgbClr val="1C3144"/>
                </a:solidFill>
                <a:ea typeface="Calibri Light" panose="020F0302020204030204" pitchFamily="34" charset="0"/>
                <a:cs typeface="Calibri Light" panose="020F0302020204030204" pitchFamily="34" charset="0"/>
              </a:rPr>
              <a:t>Module 3</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4" name="Rectangle 3"/>
          <p:cNvSpPr/>
          <p:nvPr/>
        </p:nvSpPr>
        <p:spPr>
          <a:xfrm>
            <a:off x="4704069" y="650693"/>
            <a:ext cx="6096000" cy="4093428"/>
          </a:xfrm>
          <a:prstGeom prst="rect">
            <a:avLst/>
          </a:prstGeom>
        </p:spPr>
        <p:txBody>
          <a:bodyPr>
            <a:spAutoFit/>
          </a:bodyPr>
          <a:lstStyle/>
          <a:p>
            <a:endParaRPr lang="en-GB" sz="2000" dirty="0">
              <a:solidFill>
                <a:srgbClr val="2D2D2D"/>
              </a:solidFill>
            </a:endParaRPr>
          </a:p>
          <a:p>
            <a:r>
              <a:rPr lang="en-GB" sz="2000" dirty="0">
                <a:solidFill>
                  <a:srgbClr val="2D2D2D"/>
                </a:solidFill>
              </a:rPr>
              <a:t>In</a:t>
            </a:r>
            <a:r>
              <a:rPr lang="en-GB" sz="2000" b="1" dirty="0">
                <a:solidFill>
                  <a:srgbClr val="2D2D2D"/>
                </a:solidFill>
              </a:rPr>
              <a:t> Unit 1 – Religious Understanding </a:t>
            </a:r>
            <a:r>
              <a:rPr lang="en-GB" sz="2000" dirty="0">
                <a:solidFill>
                  <a:srgbClr val="2D2D2D"/>
                </a:solidFill>
              </a:rPr>
              <a:t>children will hear the story of The Good Samaritan and will be introduced to the concept of the Trinity – God as a three in one community of love – and think about what the Trinity means for them. This is a simple teaching that we will return to in more complexity in later years. These stories show children that God made us to be in loving relationships with one another. </a:t>
            </a:r>
          </a:p>
          <a:p>
            <a:r>
              <a:rPr lang="en-GB" sz="2000" b="1" dirty="0">
                <a:solidFill>
                  <a:srgbClr val="2D2D2D"/>
                </a:solidFill>
              </a:rPr>
              <a:t>Unit 2 – Living in the Wider World </a:t>
            </a:r>
            <a:r>
              <a:rPr lang="en-GB" sz="2000" dirty="0">
                <a:solidFill>
                  <a:srgbClr val="2D2D2D"/>
                </a:solidFill>
              </a:rPr>
              <a:t>helps children to learn about the different local and global communities that they are part of, and what rights and responsibilities come with belonging to these communities.</a:t>
            </a:r>
            <a:endParaRPr lang="en-GB" sz="2000" b="0" i="0" dirty="0">
              <a:solidFill>
                <a:srgbClr val="2D2D2D"/>
              </a:solidFill>
              <a:effectLst/>
            </a:endParaRPr>
          </a:p>
        </p:txBody>
      </p:sp>
    </p:spTree>
    <p:extLst>
      <p:ext uri="{BB962C8B-B14F-4D97-AF65-F5344CB8AC3E}">
        <p14:creationId xmlns:p14="http://schemas.microsoft.com/office/powerpoint/2010/main" val="40173815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407963" y="1736229"/>
            <a:ext cx="3404381" cy="2062103"/>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Lower Key Stage 2</a:t>
            </a:r>
          </a:p>
          <a:p>
            <a:r>
              <a:rPr lang="en-US" sz="3200" dirty="0" smtClean="0">
                <a:solidFill>
                  <a:srgbClr val="1C3144"/>
                </a:solidFill>
                <a:ea typeface="Calibri Light" panose="020F0302020204030204" pitchFamily="34" charset="0"/>
                <a:cs typeface="Calibri Light" panose="020F0302020204030204" pitchFamily="34" charset="0"/>
              </a:rPr>
              <a:t>(Years 3 and 4)</a:t>
            </a:r>
          </a:p>
          <a:p>
            <a:endParaRPr lang="en-US" sz="3200" dirty="0" smtClean="0">
              <a:solidFill>
                <a:srgbClr val="1C3144"/>
              </a:solidFill>
              <a:ea typeface="Calibri Light" panose="020F0302020204030204" pitchFamily="34" charset="0"/>
              <a:cs typeface="Calibri Light" panose="020F0302020204030204" pitchFamily="34" charset="0"/>
            </a:endParaRPr>
          </a:p>
          <a:p>
            <a:r>
              <a:rPr lang="en-US" sz="3200" dirty="0" smtClean="0">
                <a:solidFill>
                  <a:srgbClr val="1C3144"/>
                </a:solidFill>
                <a:ea typeface="Calibri Light" panose="020F0302020204030204" pitchFamily="34" charset="0"/>
                <a:cs typeface="Calibri Light" panose="020F0302020204030204" pitchFamily="34" charset="0"/>
              </a:rPr>
              <a:t>Module 1</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4" name="Rectangle 3"/>
          <p:cNvSpPr/>
          <p:nvPr/>
        </p:nvSpPr>
        <p:spPr>
          <a:xfrm>
            <a:off x="4511040" y="117693"/>
            <a:ext cx="6911926" cy="6740307"/>
          </a:xfrm>
          <a:prstGeom prst="rect">
            <a:avLst/>
          </a:prstGeom>
        </p:spPr>
        <p:txBody>
          <a:bodyPr wrap="square">
            <a:spAutoFit/>
          </a:bodyPr>
          <a:lstStyle/>
          <a:p>
            <a:r>
              <a:rPr lang="en-GB" b="1" dirty="0">
                <a:solidFill>
                  <a:srgbClr val="2D2D2D"/>
                </a:solidFill>
              </a:rPr>
              <a:t>Unit 1 – Religious Understanding</a:t>
            </a:r>
            <a:r>
              <a:rPr lang="en-GB" dirty="0">
                <a:solidFill>
                  <a:srgbClr val="2D2D2D"/>
                </a:solidFill>
              </a:rPr>
              <a:t> explores the Gospel story </a:t>
            </a:r>
            <a:r>
              <a:rPr lang="en-GB" dirty="0" err="1">
                <a:solidFill>
                  <a:srgbClr val="2D2D2D"/>
                </a:solidFill>
              </a:rPr>
              <a:t>Jairus</a:t>
            </a:r>
            <a:r>
              <a:rPr lang="en-GB" dirty="0">
                <a:solidFill>
                  <a:srgbClr val="2D2D2D"/>
                </a:solidFill>
              </a:rPr>
              <a:t>’ daughter in various creative and reflective ways. Through story and discussion, children will learn that they are designed for a purpose and how they should live in light of this. A second session unpacks the Sacraments of Baptism and Reconciliation as a foretaste of heaven and a wonderful part of our relationship with God.</a:t>
            </a:r>
          </a:p>
          <a:p>
            <a:r>
              <a:rPr lang="en-GB" dirty="0">
                <a:solidFill>
                  <a:srgbClr val="2D2D2D"/>
                </a:solidFill>
              </a:rPr>
              <a:t>In</a:t>
            </a:r>
            <a:r>
              <a:rPr lang="en-GB" b="1" dirty="0">
                <a:solidFill>
                  <a:srgbClr val="2D2D2D"/>
                </a:solidFill>
              </a:rPr>
              <a:t> Unit 2 – Me, My Body, My Health, </a:t>
            </a:r>
            <a:r>
              <a:rPr lang="en-GB" dirty="0">
                <a:solidFill>
                  <a:srgbClr val="2D2D2D"/>
                </a:solidFill>
              </a:rPr>
              <a:t>children meet animated character, AJ, who will reappear throughout this scheme of work. In this Unit, children will learn to celebrate similarities and differences, and to appreciate and look after their bodies as gifts from God. Teaching also covers specific physical and emotional changes during puberty, and that growing from boys and girls to men and women is part of God’s loving plan for creation</a:t>
            </a:r>
            <a:r>
              <a:rPr lang="en-GB" dirty="0" smtClean="0">
                <a:solidFill>
                  <a:srgbClr val="2D2D2D"/>
                </a:solidFill>
              </a:rPr>
              <a:t>. </a:t>
            </a:r>
            <a:r>
              <a:rPr lang="en-GB" b="1" dirty="0" smtClean="0">
                <a:solidFill>
                  <a:srgbClr val="2D2D2D"/>
                </a:solidFill>
              </a:rPr>
              <a:t>Unit </a:t>
            </a:r>
            <a:r>
              <a:rPr lang="en-GB" b="1" dirty="0">
                <a:solidFill>
                  <a:srgbClr val="2D2D2D"/>
                </a:solidFill>
              </a:rPr>
              <a:t>3 – Emotional Well-Being </a:t>
            </a:r>
            <a:r>
              <a:rPr lang="en-GB" dirty="0">
                <a:solidFill>
                  <a:srgbClr val="2D2D2D"/>
                </a:solidFill>
              </a:rPr>
              <a:t>helps children to understand the difference between feelings and actions, how to manage them and what they can do to help themselves stay emotionally healthy. In this Unit, media is discussed as a ‘fake reality’ and God’s love for us is presented as a better basis for our self-confidence. Finally, children will identify unacceptable behaviours and learn to build resilience against negative feelings by practising thankfulness.</a:t>
            </a:r>
          </a:p>
          <a:p>
            <a:r>
              <a:rPr lang="en-GB" dirty="0">
                <a:solidFill>
                  <a:srgbClr val="2D2D2D"/>
                </a:solidFill>
              </a:rPr>
              <a:t>Returning to the story of </a:t>
            </a:r>
            <a:r>
              <a:rPr lang="en-GB" dirty="0" err="1">
                <a:solidFill>
                  <a:srgbClr val="2D2D2D"/>
                </a:solidFill>
              </a:rPr>
              <a:t>Jairus</a:t>
            </a:r>
            <a:r>
              <a:rPr lang="en-GB" dirty="0">
                <a:solidFill>
                  <a:srgbClr val="2D2D2D"/>
                </a:solidFill>
              </a:rPr>
              <a:t>’ daughter from Unit 1, </a:t>
            </a:r>
            <a:r>
              <a:rPr lang="en-GB" b="1" dirty="0">
                <a:solidFill>
                  <a:srgbClr val="2D2D2D"/>
                </a:solidFill>
              </a:rPr>
              <a:t>Unit 4 – Life Cycles</a:t>
            </a:r>
            <a:r>
              <a:rPr lang="en-GB" dirty="0">
                <a:solidFill>
                  <a:srgbClr val="2D2D2D"/>
                </a:solidFill>
              </a:rPr>
              <a:t> explores the miraculous nature of human conception and birth and offers an opportunity for thanksgiving. Sexual intercourse is not discussed in this session.</a:t>
            </a:r>
            <a:endParaRPr lang="en-GB" b="0" i="0" dirty="0">
              <a:solidFill>
                <a:srgbClr val="2D2D2D"/>
              </a:solidFill>
              <a:effectLst/>
            </a:endParaRPr>
          </a:p>
        </p:txBody>
      </p:sp>
    </p:spTree>
    <p:extLst>
      <p:ext uri="{BB962C8B-B14F-4D97-AF65-F5344CB8AC3E}">
        <p14:creationId xmlns:p14="http://schemas.microsoft.com/office/powerpoint/2010/main" val="15876489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407963" y="1736229"/>
            <a:ext cx="3404381" cy="2062103"/>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Lower Key Stage 2</a:t>
            </a:r>
          </a:p>
          <a:p>
            <a:r>
              <a:rPr lang="en-US" sz="3200" dirty="0" smtClean="0">
                <a:solidFill>
                  <a:srgbClr val="1C3144"/>
                </a:solidFill>
                <a:ea typeface="Calibri Light" panose="020F0302020204030204" pitchFamily="34" charset="0"/>
                <a:cs typeface="Calibri Light" panose="020F0302020204030204" pitchFamily="34" charset="0"/>
              </a:rPr>
              <a:t>(Years 3 and 4)</a:t>
            </a:r>
          </a:p>
          <a:p>
            <a:endParaRPr lang="en-US" sz="3200" dirty="0" smtClean="0">
              <a:solidFill>
                <a:srgbClr val="1C3144"/>
              </a:solidFill>
              <a:ea typeface="Calibri Light" panose="020F0302020204030204" pitchFamily="34" charset="0"/>
              <a:cs typeface="Calibri Light" panose="020F0302020204030204" pitchFamily="34" charset="0"/>
            </a:endParaRPr>
          </a:p>
          <a:p>
            <a:r>
              <a:rPr lang="en-US" sz="3200" dirty="0" smtClean="0">
                <a:solidFill>
                  <a:srgbClr val="1C3144"/>
                </a:solidFill>
                <a:ea typeface="Calibri Light" panose="020F0302020204030204" pitchFamily="34" charset="0"/>
                <a:cs typeface="Calibri Light" panose="020F0302020204030204" pitchFamily="34" charset="0"/>
              </a:rPr>
              <a:t>Module 2</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4" name="Rectangle 3"/>
          <p:cNvSpPr/>
          <p:nvPr/>
        </p:nvSpPr>
        <p:spPr>
          <a:xfrm>
            <a:off x="4876801" y="376270"/>
            <a:ext cx="6096000" cy="6186309"/>
          </a:xfrm>
          <a:prstGeom prst="rect">
            <a:avLst/>
          </a:prstGeom>
        </p:spPr>
        <p:txBody>
          <a:bodyPr>
            <a:spAutoFit/>
          </a:bodyPr>
          <a:lstStyle/>
          <a:p>
            <a:r>
              <a:rPr lang="en-GB" b="1" dirty="0">
                <a:solidFill>
                  <a:srgbClr val="2D2D2D"/>
                </a:solidFill>
              </a:rPr>
              <a:t>Unit 1 – Religious Understanding </a:t>
            </a:r>
            <a:r>
              <a:rPr lang="en-GB" dirty="0">
                <a:solidFill>
                  <a:srgbClr val="2D2D2D"/>
                </a:solidFill>
              </a:rPr>
              <a:t>tells the parable of The Prodigal Son, showing that God loves us, and nothing we can do will stop Him from loving us. Children will also learn about different types of sin, and the importance of forgiveness in relationships.</a:t>
            </a:r>
          </a:p>
          <a:p>
            <a:r>
              <a:rPr lang="en-GB" dirty="0">
                <a:solidFill>
                  <a:srgbClr val="2D2D2D"/>
                </a:solidFill>
              </a:rPr>
              <a:t>The sessions in </a:t>
            </a:r>
            <a:r>
              <a:rPr lang="en-GB" b="1" dirty="0">
                <a:solidFill>
                  <a:srgbClr val="2D2D2D"/>
                </a:solidFill>
              </a:rPr>
              <a:t>Unit 2 – Personal Relationships </a:t>
            </a:r>
            <a:r>
              <a:rPr lang="en-GB" dirty="0">
                <a:solidFill>
                  <a:srgbClr val="2D2D2D"/>
                </a:solidFill>
              </a:rPr>
              <a:t>help children to develop a more complex appreciation of different family structures, develop healthy relationships with family and friends and learn some strategies to use when relationships become difficult. Teaching also covers how to recognise discrimination and bullying, both physical and emotional. Children will learn strategies to develop resilience and resist pressure.</a:t>
            </a:r>
          </a:p>
          <a:p>
            <a:r>
              <a:rPr lang="en-GB" b="1" dirty="0">
                <a:solidFill>
                  <a:srgbClr val="2D2D2D"/>
                </a:solidFill>
              </a:rPr>
              <a:t>Unit 3 – Keeping Safe</a:t>
            </a:r>
            <a:r>
              <a:rPr lang="en-GB" dirty="0">
                <a:solidFill>
                  <a:srgbClr val="2D2D2D"/>
                </a:solidFill>
              </a:rPr>
              <a:t> incorporates some of the excellent NSPCC Share Aware resources, as well as teaching on bullying and physical, emotional and sexual abuse through a series of animated stories. Through the animated expert Dr </a:t>
            </a:r>
            <a:r>
              <a:rPr lang="en-GB" dirty="0" err="1">
                <a:solidFill>
                  <a:srgbClr val="2D2D2D"/>
                </a:solidFill>
              </a:rPr>
              <a:t>Datfa</a:t>
            </a:r>
            <a:r>
              <a:rPr lang="en-GB" dirty="0">
                <a:solidFill>
                  <a:srgbClr val="2D2D2D"/>
                </a:solidFill>
              </a:rPr>
              <a:t>, children will also learn in greater depth about the effects of drugs, alcohol and tobacco and how to make good choices concerning these as they get older. The final session of the Module explores in more detail what to do in emergency situations.</a:t>
            </a:r>
            <a:endParaRPr lang="en-GB" b="0" i="0" dirty="0">
              <a:solidFill>
                <a:srgbClr val="2D2D2D"/>
              </a:solidFill>
              <a:effectLst/>
            </a:endParaRPr>
          </a:p>
        </p:txBody>
      </p:sp>
    </p:spTree>
    <p:extLst>
      <p:ext uri="{BB962C8B-B14F-4D97-AF65-F5344CB8AC3E}">
        <p14:creationId xmlns:p14="http://schemas.microsoft.com/office/powerpoint/2010/main" val="133524397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407963" y="1736229"/>
            <a:ext cx="3404381" cy="2062103"/>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Lower Key Stage 2</a:t>
            </a:r>
          </a:p>
          <a:p>
            <a:r>
              <a:rPr lang="en-US" sz="3200" dirty="0" smtClean="0">
                <a:solidFill>
                  <a:srgbClr val="1C3144"/>
                </a:solidFill>
                <a:ea typeface="Calibri Light" panose="020F0302020204030204" pitchFamily="34" charset="0"/>
                <a:cs typeface="Calibri Light" panose="020F0302020204030204" pitchFamily="34" charset="0"/>
              </a:rPr>
              <a:t>(Years 3 and 4)</a:t>
            </a:r>
          </a:p>
          <a:p>
            <a:endParaRPr lang="en-US" sz="3200" dirty="0" smtClean="0">
              <a:solidFill>
                <a:srgbClr val="1C3144"/>
              </a:solidFill>
              <a:ea typeface="Calibri Light" panose="020F0302020204030204" pitchFamily="34" charset="0"/>
              <a:cs typeface="Calibri Light" panose="020F0302020204030204" pitchFamily="34" charset="0"/>
            </a:endParaRPr>
          </a:p>
          <a:p>
            <a:r>
              <a:rPr lang="en-US" sz="3200" dirty="0" smtClean="0">
                <a:solidFill>
                  <a:srgbClr val="1C3144"/>
                </a:solidFill>
                <a:ea typeface="Calibri Light" panose="020F0302020204030204" pitchFamily="34" charset="0"/>
                <a:cs typeface="Calibri Light" panose="020F0302020204030204" pitchFamily="34" charset="0"/>
              </a:rPr>
              <a:t>Module 3</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4" name="Rectangle 3"/>
          <p:cNvSpPr/>
          <p:nvPr/>
        </p:nvSpPr>
        <p:spPr>
          <a:xfrm>
            <a:off x="4834597" y="1634257"/>
            <a:ext cx="6096000" cy="3139321"/>
          </a:xfrm>
          <a:prstGeom prst="rect">
            <a:avLst/>
          </a:prstGeom>
        </p:spPr>
        <p:txBody>
          <a:bodyPr>
            <a:spAutoFit/>
          </a:bodyPr>
          <a:lstStyle/>
          <a:p>
            <a:r>
              <a:rPr lang="en-GB" b="1" dirty="0">
                <a:solidFill>
                  <a:srgbClr val="2D2D2D"/>
                </a:solidFill>
              </a:rPr>
              <a:t>Unit 1 – Religious Understanding</a:t>
            </a:r>
            <a:r>
              <a:rPr lang="en-GB" dirty="0">
                <a:solidFill>
                  <a:srgbClr val="2D2D2D"/>
                </a:solidFill>
              </a:rPr>
              <a:t> explores in greater detail the community aspect of the Trinity and encourages children to think about what the Trinity means to them and how as they were made in God’s image, they too are created to live in community. </a:t>
            </a:r>
          </a:p>
          <a:p>
            <a:r>
              <a:rPr lang="en-GB" dirty="0">
                <a:solidFill>
                  <a:srgbClr val="2D2D2D"/>
                </a:solidFill>
              </a:rPr>
              <a:t>In </a:t>
            </a:r>
            <a:r>
              <a:rPr lang="en-GB" b="1" dirty="0">
                <a:solidFill>
                  <a:srgbClr val="2D2D2D"/>
                </a:solidFill>
              </a:rPr>
              <a:t>Unit 2 – Living in the Wider World</a:t>
            </a:r>
            <a:r>
              <a:rPr lang="en-GB" dirty="0">
                <a:solidFill>
                  <a:srgbClr val="2D2D2D"/>
                </a:solidFill>
              </a:rPr>
              <a:t>, children will learn some of the principles of Catholic Social Teaching from </a:t>
            </a:r>
            <a:r>
              <a:rPr lang="en-GB" i="1" dirty="0">
                <a:solidFill>
                  <a:srgbClr val="2D2D2D"/>
                </a:solidFill>
              </a:rPr>
              <a:t>Together For The Common Good, </a:t>
            </a:r>
            <a:r>
              <a:rPr lang="en-GB" dirty="0">
                <a:solidFill>
                  <a:srgbClr val="2D2D2D"/>
                </a:solidFill>
              </a:rPr>
              <a:t>which will help them to live in communities in the way God intends. Teaching includes the common good, the human person, social relationships and stewardship.</a:t>
            </a:r>
            <a:endParaRPr lang="en-GB" b="0" i="0" dirty="0">
              <a:solidFill>
                <a:srgbClr val="2D2D2D"/>
              </a:solidFill>
              <a:effectLst/>
            </a:endParaRPr>
          </a:p>
        </p:txBody>
      </p:sp>
    </p:spTree>
    <p:extLst>
      <p:ext uri="{BB962C8B-B14F-4D97-AF65-F5344CB8AC3E}">
        <p14:creationId xmlns:p14="http://schemas.microsoft.com/office/powerpoint/2010/main" val="27359639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407963" y="1736229"/>
            <a:ext cx="3404381" cy="2062103"/>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Upper Key Stage 2</a:t>
            </a:r>
          </a:p>
          <a:p>
            <a:r>
              <a:rPr lang="en-US" sz="3200" dirty="0" smtClean="0">
                <a:solidFill>
                  <a:srgbClr val="1C3144"/>
                </a:solidFill>
                <a:ea typeface="Calibri Light" panose="020F0302020204030204" pitchFamily="34" charset="0"/>
                <a:cs typeface="Calibri Light" panose="020F0302020204030204" pitchFamily="34" charset="0"/>
              </a:rPr>
              <a:t>(Years 5 and 6)</a:t>
            </a:r>
          </a:p>
          <a:p>
            <a:endParaRPr lang="en-US" sz="3200" dirty="0" smtClean="0">
              <a:solidFill>
                <a:srgbClr val="1C3144"/>
              </a:solidFill>
              <a:ea typeface="Calibri Light" panose="020F0302020204030204" pitchFamily="34" charset="0"/>
              <a:cs typeface="Calibri Light" panose="020F0302020204030204" pitchFamily="34" charset="0"/>
            </a:endParaRPr>
          </a:p>
          <a:p>
            <a:r>
              <a:rPr lang="en-US" sz="3200" dirty="0" smtClean="0">
                <a:solidFill>
                  <a:srgbClr val="1C3144"/>
                </a:solidFill>
                <a:ea typeface="Calibri Light" panose="020F0302020204030204" pitchFamily="34" charset="0"/>
                <a:cs typeface="Calibri Light" panose="020F0302020204030204" pitchFamily="34" charset="0"/>
              </a:rPr>
              <a:t>Module 1</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4" name="Rectangle 3"/>
          <p:cNvSpPr/>
          <p:nvPr/>
        </p:nvSpPr>
        <p:spPr>
          <a:xfrm>
            <a:off x="4431324" y="181957"/>
            <a:ext cx="6986954" cy="6247864"/>
          </a:xfrm>
          <a:prstGeom prst="rect">
            <a:avLst/>
          </a:prstGeom>
        </p:spPr>
        <p:txBody>
          <a:bodyPr wrap="square">
            <a:spAutoFit/>
          </a:bodyPr>
          <a:lstStyle/>
          <a:p>
            <a:r>
              <a:rPr lang="en-GB" sz="1600" b="1" dirty="0">
                <a:solidFill>
                  <a:srgbClr val="2D2D2D"/>
                </a:solidFill>
              </a:rPr>
              <a:t>Unit 1 – Religious Understanding </a:t>
            </a:r>
            <a:r>
              <a:rPr lang="en-GB" sz="1600" dirty="0">
                <a:solidFill>
                  <a:srgbClr val="2D2D2D"/>
                </a:solidFill>
              </a:rPr>
              <a:t>explores the Gospel story of the ‘Calming of the Storm’ (from Matthew, Mark and Luke). Over five story sessions, children will consider experiences of change, growth and development, and the trust that they can have in the person of Jesus through times of trial and tribulation. This is the religious and spiritual foundation for the exploration throughout the rest of the work covered in </a:t>
            </a:r>
            <a:r>
              <a:rPr lang="en-GB" sz="1600" b="1" dirty="0">
                <a:solidFill>
                  <a:srgbClr val="2D2D2D"/>
                </a:solidFill>
              </a:rPr>
              <a:t>Module 1: Created and Loved By God. </a:t>
            </a:r>
            <a:endParaRPr lang="en-GB" sz="1600" dirty="0">
              <a:solidFill>
                <a:srgbClr val="2D2D2D"/>
              </a:solidFill>
            </a:endParaRPr>
          </a:p>
          <a:p>
            <a:endParaRPr lang="en-GB" sz="1600" dirty="0" smtClean="0">
              <a:solidFill>
                <a:srgbClr val="2D2D2D"/>
              </a:solidFill>
            </a:endParaRPr>
          </a:p>
          <a:p>
            <a:r>
              <a:rPr lang="en-GB" sz="1600" dirty="0" smtClean="0">
                <a:solidFill>
                  <a:srgbClr val="2D2D2D"/>
                </a:solidFill>
              </a:rPr>
              <a:t>In</a:t>
            </a:r>
            <a:r>
              <a:rPr lang="en-GB" sz="1600" dirty="0">
                <a:solidFill>
                  <a:srgbClr val="2D2D2D"/>
                </a:solidFill>
              </a:rPr>
              <a:t> </a:t>
            </a:r>
            <a:r>
              <a:rPr lang="en-GB" sz="1600" b="1" dirty="0">
                <a:solidFill>
                  <a:srgbClr val="2D2D2D"/>
                </a:solidFill>
              </a:rPr>
              <a:t>Unit 2 – Me, My Body, My Health</a:t>
            </a:r>
            <a:r>
              <a:rPr lang="en-GB" sz="1600" dirty="0">
                <a:solidFill>
                  <a:srgbClr val="2D2D2D"/>
                </a:solidFill>
              </a:rPr>
              <a:t>, children will learn that celebrating differences between people is enriching to a community and know that their self-confidence should arise from being loved by God. They will learn about the physical changes that boys and girls go through during puberty and how they should respect and take care of their bodies as gifts from God. Genitals are also mentioned here, but not named and identified. </a:t>
            </a:r>
            <a:r>
              <a:rPr lang="en-GB" sz="1600" dirty="0" smtClean="0">
                <a:solidFill>
                  <a:srgbClr val="2D2D2D"/>
                </a:solidFill>
              </a:rPr>
              <a:t>Continuing </a:t>
            </a:r>
            <a:r>
              <a:rPr lang="en-GB" sz="1600" dirty="0">
                <a:solidFill>
                  <a:srgbClr val="2D2D2D"/>
                </a:solidFill>
              </a:rPr>
              <a:t>through the </a:t>
            </a:r>
            <a:r>
              <a:rPr lang="en-GB" sz="1600" b="1" dirty="0">
                <a:solidFill>
                  <a:srgbClr val="2D2D2D"/>
                </a:solidFill>
              </a:rPr>
              <a:t>Paradise Street</a:t>
            </a:r>
            <a:r>
              <a:rPr lang="en-GB" sz="1600" dirty="0">
                <a:solidFill>
                  <a:srgbClr val="2D2D2D"/>
                </a:solidFill>
              </a:rPr>
              <a:t> series,</a:t>
            </a:r>
            <a:r>
              <a:rPr lang="en-GB" sz="1600" b="1" dirty="0">
                <a:solidFill>
                  <a:srgbClr val="2D2D2D"/>
                </a:solidFill>
              </a:rPr>
              <a:t> Unit 3 – Emotional Well-Being</a:t>
            </a:r>
            <a:r>
              <a:rPr lang="en-GB" sz="1600" dirty="0">
                <a:solidFill>
                  <a:srgbClr val="2D2D2D"/>
                </a:solidFill>
              </a:rPr>
              <a:t> helps children learn about pressures that they may experience from themselves, others and the media. Children will develop ideas on how to build resilience through thankfulness, use simplified CBT techniques to manage their thoughts, feelings and actions and cope with new or difficult feelings such as romance and rage. </a:t>
            </a:r>
            <a:r>
              <a:rPr lang="en-GB" sz="1600" i="1" dirty="0">
                <a:solidFill>
                  <a:srgbClr val="2D2D2D"/>
                </a:solidFill>
              </a:rPr>
              <a:t>The final session in this Unit covers how children may be affected by what they see online, including </a:t>
            </a:r>
            <a:r>
              <a:rPr lang="en-GB" sz="1600" i="1" dirty="0" smtClean="0">
                <a:solidFill>
                  <a:srgbClr val="2D2D2D"/>
                </a:solidFill>
              </a:rPr>
              <a:t>pornography (Year 6 only)</a:t>
            </a:r>
            <a:endParaRPr lang="en-GB" sz="1600" i="1" dirty="0">
              <a:solidFill>
                <a:srgbClr val="2D2D2D"/>
              </a:solidFill>
            </a:endParaRPr>
          </a:p>
          <a:p>
            <a:r>
              <a:rPr lang="en-GB" sz="1600" dirty="0" smtClean="0">
                <a:solidFill>
                  <a:srgbClr val="2D2D2D"/>
                </a:solidFill>
              </a:rPr>
              <a:t>In</a:t>
            </a:r>
            <a:r>
              <a:rPr lang="en-GB" sz="1600" b="1" dirty="0">
                <a:solidFill>
                  <a:srgbClr val="2D2D2D"/>
                </a:solidFill>
              </a:rPr>
              <a:t> Unit 4 – Life Cycles</a:t>
            </a:r>
            <a:r>
              <a:rPr lang="en-GB" sz="1600" dirty="0">
                <a:solidFill>
                  <a:srgbClr val="2D2D2D"/>
                </a:solidFill>
              </a:rPr>
              <a:t>, children will learn about God’s design for creating new life through a more nuanced understanding of menstruation, fertility, conception, </a:t>
            </a:r>
            <a:r>
              <a:rPr lang="en-GB" sz="1600" dirty="0" err="1">
                <a:solidFill>
                  <a:srgbClr val="2D2D2D"/>
                </a:solidFill>
              </a:rPr>
              <a:t>fetal</a:t>
            </a:r>
            <a:r>
              <a:rPr lang="en-GB" sz="1600" dirty="0">
                <a:solidFill>
                  <a:srgbClr val="2D2D2D"/>
                </a:solidFill>
              </a:rPr>
              <a:t> development in the womb and childbirth. </a:t>
            </a:r>
            <a:r>
              <a:rPr lang="en-GB" sz="1600" i="1" dirty="0">
                <a:solidFill>
                  <a:srgbClr val="2D2D2D"/>
                </a:solidFill>
              </a:rPr>
              <a:t>An optional session talks about sexual intercourse within the context of marriage being God’s plan for the place of sex within a relationship</a:t>
            </a:r>
            <a:r>
              <a:rPr lang="en-GB" sz="1600" i="1" dirty="0" smtClean="0">
                <a:solidFill>
                  <a:srgbClr val="2D2D2D"/>
                </a:solidFill>
              </a:rPr>
              <a:t>. (Year 6 only)</a:t>
            </a:r>
            <a:endParaRPr lang="en-GB" sz="1600" b="0" i="1" dirty="0">
              <a:solidFill>
                <a:srgbClr val="2D2D2D"/>
              </a:solidFill>
              <a:effectLst/>
            </a:endParaRPr>
          </a:p>
        </p:txBody>
      </p:sp>
    </p:spTree>
    <p:extLst>
      <p:ext uri="{BB962C8B-B14F-4D97-AF65-F5344CB8AC3E}">
        <p14:creationId xmlns:p14="http://schemas.microsoft.com/office/powerpoint/2010/main" val="13845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407963" y="1736229"/>
            <a:ext cx="3404381" cy="2062103"/>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Upper Key Stage 2</a:t>
            </a:r>
          </a:p>
          <a:p>
            <a:r>
              <a:rPr lang="en-US" sz="3200" dirty="0" smtClean="0">
                <a:solidFill>
                  <a:srgbClr val="1C3144"/>
                </a:solidFill>
                <a:ea typeface="Calibri Light" panose="020F0302020204030204" pitchFamily="34" charset="0"/>
                <a:cs typeface="Calibri Light" panose="020F0302020204030204" pitchFamily="34" charset="0"/>
              </a:rPr>
              <a:t>(Years 5 and 6)</a:t>
            </a:r>
          </a:p>
          <a:p>
            <a:endParaRPr lang="en-US" sz="3200" dirty="0" smtClean="0">
              <a:solidFill>
                <a:srgbClr val="1C3144"/>
              </a:solidFill>
              <a:ea typeface="Calibri Light" panose="020F0302020204030204" pitchFamily="34" charset="0"/>
              <a:cs typeface="Calibri Light" panose="020F0302020204030204" pitchFamily="34" charset="0"/>
            </a:endParaRPr>
          </a:p>
          <a:p>
            <a:r>
              <a:rPr lang="en-US" sz="3200" dirty="0" smtClean="0">
                <a:solidFill>
                  <a:srgbClr val="1C3144"/>
                </a:solidFill>
                <a:ea typeface="Calibri Light" panose="020F0302020204030204" pitchFamily="34" charset="0"/>
                <a:cs typeface="Calibri Light" panose="020F0302020204030204" pitchFamily="34" charset="0"/>
              </a:rPr>
              <a:t>Module 2</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4" name="Rectangle 3"/>
          <p:cNvSpPr/>
          <p:nvPr/>
        </p:nvSpPr>
        <p:spPr>
          <a:xfrm>
            <a:off x="4391465" y="58846"/>
            <a:ext cx="7066671" cy="6740307"/>
          </a:xfrm>
          <a:prstGeom prst="rect">
            <a:avLst/>
          </a:prstGeom>
        </p:spPr>
        <p:txBody>
          <a:bodyPr wrap="square">
            <a:spAutoFit/>
          </a:bodyPr>
          <a:lstStyle/>
          <a:p>
            <a:r>
              <a:rPr lang="en-GB" b="1" dirty="0">
                <a:solidFill>
                  <a:srgbClr val="2D2D2D"/>
                </a:solidFill>
              </a:rPr>
              <a:t>Unit 1 – Religious Understanding </a:t>
            </a:r>
            <a:r>
              <a:rPr lang="en-GB" dirty="0">
                <a:solidFill>
                  <a:srgbClr val="2D2D2D"/>
                </a:solidFill>
              </a:rPr>
              <a:t>explores the nature of God’s call to love others. Children will study and reflect imaginatively on the story of Zacchaeus’ conversion and explore ways in which they can hear God’s call in their lives.</a:t>
            </a:r>
          </a:p>
          <a:p>
            <a:r>
              <a:rPr lang="en-GB" dirty="0">
                <a:solidFill>
                  <a:srgbClr val="2D2D2D"/>
                </a:solidFill>
              </a:rPr>
              <a:t>Through a series of short sketches from presenters Zoe and Joey, </a:t>
            </a:r>
            <a:r>
              <a:rPr lang="en-GB" b="1" dirty="0">
                <a:solidFill>
                  <a:srgbClr val="2D2D2D"/>
                </a:solidFill>
              </a:rPr>
              <a:t>Unit 2 – Personal Relationships </a:t>
            </a:r>
            <a:r>
              <a:rPr lang="en-GB" dirty="0">
                <a:solidFill>
                  <a:srgbClr val="2D2D2D"/>
                </a:solidFill>
              </a:rPr>
              <a:t>aims to equip children with strategies for more complex experiences of relationships and conflict. This includes sessions that help children to identify and understand how to respond to spoken and unspoken pressure, the concept of consent and some practical demonstrations of this and further teaching on how our thoughts and feelings have an impact on how we act.</a:t>
            </a:r>
          </a:p>
          <a:p>
            <a:r>
              <a:rPr lang="en-GB" b="1" dirty="0">
                <a:solidFill>
                  <a:srgbClr val="2D2D2D"/>
                </a:solidFill>
              </a:rPr>
              <a:t>Unit 3 – Keeping Safe </a:t>
            </a:r>
            <a:r>
              <a:rPr lang="en-GB" dirty="0">
                <a:solidFill>
                  <a:srgbClr val="2D2D2D"/>
                </a:solidFill>
              </a:rPr>
              <a:t>builds on the NSPCC Share Aware resources used in Lower Key Stage Two, equipping children to make safe and sensible decisions about what online content they should/shouldn’t share, cyberbullying and how to report and get help if they encounter inappropriate messages or material. </a:t>
            </a:r>
            <a:r>
              <a:rPr lang="en-GB" i="1" dirty="0">
                <a:solidFill>
                  <a:srgbClr val="2D2D2D"/>
                </a:solidFill>
              </a:rPr>
              <a:t>The third session in the Unit moves into the real world and considers the four types of abuse: sexual, physical, emotional and neglect. Children will know how to spot each type of abuse and who they can go to for help. </a:t>
            </a:r>
            <a:r>
              <a:rPr lang="en-GB" i="1" dirty="0" smtClean="0">
                <a:solidFill>
                  <a:srgbClr val="2D2D2D"/>
                </a:solidFill>
              </a:rPr>
              <a:t>(Year 6 only)</a:t>
            </a:r>
            <a:endParaRPr lang="en-GB" i="1" dirty="0">
              <a:solidFill>
                <a:srgbClr val="2D2D2D"/>
              </a:solidFill>
            </a:endParaRPr>
          </a:p>
          <a:p>
            <a:r>
              <a:rPr lang="en-GB" dirty="0">
                <a:solidFill>
                  <a:srgbClr val="2D2D2D"/>
                </a:solidFill>
              </a:rPr>
              <a:t>The final three sessions in this Module explore how drugs, alcohol and tobacco can negatively affect people’s lifestyles and the body’s natural functioning, discuss how to make good choices even in pressured situations, and teach essential First Aid such as DR ABC and the recovery position.</a:t>
            </a:r>
            <a:endParaRPr lang="en-GB" b="0" i="0" dirty="0">
              <a:solidFill>
                <a:srgbClr val="2D2D2D"/>
              </a:solidFill>
              <a:effectLst/>
            </a:endParaRPr>
          </a:p>
        </p:txBody>
      </p:sp>
    </p:spTree>
    <p:extLst>
      <p:ext uri="{BB962C8B-B14F-4D97-AF65-F5344CB8AC3E}">
        <p14:creationId xmlns:p14="http://schemas.microsoft.com/office/powerpoint/2010/main" val="40038838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A76BF03-8AD4-794A-97A9-DB0BE367650C}"/>
              </a:ext>
            </a:extLst>
          </p:cNvPr>
          <p:cNvPicPr>
            <a:picLocks noChangeAspect="1"/>
          </p:cNvPicPr>
          <p:nvPr/>
        </p:nvPicPr>
        <p:blipFill>
          <a:blip r:embed="rId2"/>
          <a:stretch>
            <a:fillRect/>
          </a:stretch>
        </p:blipFill>
        <p:spPr>
          <a:xfrm>
            <a:off x="1" y="0"/>
            <a:ext cx="4267200" cy="6858000"/>
          </a:xfrm>
          <a:prstGeom prst="rect">
            <a:avLst/>
          </a:prstGeom>
        </p:spPr>
      </p:pic>
      <p:pic>
        <p:nvPicPr>
          <p:cNvPr id="3" name="Picture 2">
            <a:extLst>
              <a:ext uri="{FF2B5EF4-FFF2-40B4-BE49-F238E27FC236}">
                <a16:creationId xmlns:a16="http://schemas.microsoft.com/office/drawing/2014/main" id="{C7875F37-2F18-CB4A-9897-8781D4CE0BF2}"/>
              </a:ext>
            </a:extLst>
          </p:cNvPr>
          <p:cNvPicPr>
            <a:picLocks noChangeAspect="1"/>
          </p:cNvPicPr>
          <p:nvPr/>
        </p:nvPicPr>
        <p:blipFill>
          <a:blip r:embed="rId2"/>
          <a:stretch>
            <a:fillRect/>
          </a:stretch>
        </p:blipFill>
        <p:spPr>
          <a:xfrm>
            <a:off x="11582401" y="0"/>
            <a:ext cx="609600" cy="6858000"/>
          </a:xfrm>
          <a:prstGeom prst="rect">
            <a:avLst/>
          </a:prstGeom>
        </p:spPr>
      </p:pic>
      <p:sp>
        <p:nvSpPr>
          <p:cNvPr id="7" name="TextBox 6">
            <a:extLst>
              <a:ext uri="{FF2B5EF4-FFF2-40B4-BE49-F238E27FC236}">
                <a16:creationId xmlns:a16="http://schemas.microsoft.com/office/drawing/2014/main" id="{86C23FA4-3B63-8946-870A-25A93B796DC5}"/>
              </a:ext>
            </a:extLst>
          </p:cNvPr>
          <p:cNvSpPr txBox="1"/>
          <p:nvPr/>
        </p:nvSpPr>
        <p:spPr>
          <a:xfrm>
            <a:off x="407963" y="1736229"/>
            <a:ext cx="3404381" cy="2062103"/>
          </a:xfrm>
          <a:prstGeom prst="rect">
            <a:avLst/>
          </a:prstGeom>
          <a:noFill/>
        </p:spPr>
        <p:txBody>
          <a:bodyPr wrap="square" rtlCol="0">
            <a:spAutoFit/>
          </a:bodyPr>
          <a:lstStyle/>
          <a:p>
            <a:r>
              <a:rPr lang="en-US" sz="3200" dirty="0" smtClean="0">
                <a:solidFill>
                  <a:srgbClr val="1C3144"/>
                </a:solidFill>
                <a:ea typeface="Calibri Light" panose="020F0302020204030204" pitchFamily="34" charset="0"/>
                <a:cs typeface="Calibri Light" panose="020F0302020204030204" pitchFamily="34" charset="0"/>
              </a:rPr>
              <a:t>Upper Key Stage 2</a:t>
            </a:r>
          </a:p>
          <a:p>
            <a:r>
              <a:rPr lang="en-US" sz="3200" dirty="0" smtClean="0">
                <a:solidFill>
                  <a:srgbClr val="1C3144"/>
                </a:solidFill>
                <a:ea typeface="Calibri Light" panose="020F0302020204030204" pitchFamily="34" charset="0"/>
                <a:cs typeface="Calibri Light" panose="020F0302020204030204" pitchFamily="34" charset="0"/>
              </a:rPr>
              <a:t>(Years 5 and </a:t>
            </a:r>
            <a:r>
              <a:rPr lang="en-US" sz="3200" dirty="0">
                <a:solidFill>
                  <a:srgbClr val="1C3144"/>
                </a:solidFill>
                <a:ea typeface="Calibri Light" panose="020F0302020204030204" pitchFamily="34" charset="0"/>
                <a:cs typeface="Calibri Light" panose="020F0302020204030204" pitchFamily="34" charset="0"/>
              </a:rPr>
              <a:t>6</a:t>
            </a:r>
            <a:r>
              <a:rPr lang="en-US" sz="3200" dirty="0" smtClean="0">
                <a:solidFill>
                  <a:srgbClr val="1C3144"/>
                </a:solidFill>
                <a:ea typeface="Calibri Light" panose="020F0302020204030204" pitchFamily="34" charset="0"/>
                <a:cs typeface="Calibri Light" panose="020F0302020204030204" pitchFamily="34" charset="0"/>
              </a:rPr>
              <a:t>)</a:t>
            </a:r>
          </a:p>
          <a:p>
            <a:endParaRPr lang="en-US" sz="3200" dirty="0" smtClean="0">
              <a:solidFill>
                <a:srgbClr val="1C3144"/>
              </a:solidFill>
              <a:ea typeface="Calibri Light" panose="020F0302020204030204" pitchFamily="34" charset="0"/>
              <a:cs typeface="Calibri Light" panose="020F0302020204030204" pitchFamily="34" charset="0"/>
            </a:endParaRPr>
          </a:p>
          <a:p>
            <a:r>
              <a:rPr lang="en-US" sz="3200" dirty="0" smtClean="0">
                <a:solidFill>
                  <a:srgbClr val="1C3144"/>
                </a:solidFill>
                <a:ea typeface="Calibri Light" panose="020F0302020204030204" pitchFamily="34" charset="0"/>
                <a:cs typeface="Calibri Light" panose="020F0302020204030204" pitchFamily="34" charset="0"/>
              </a:rPr>
              <a:t>Module 3</a:t>
            </a:r>
            <a:endParaRPr lang="en-GB" sz="3200" dirty="0">
              <a:solidFill>
                <a:srgbClr val="1C3144"/>
              </a:solidFill>
              <a:ea typeface="Calibri Light" panose="020F0302020204030204" pitchFamily="34" charset="0"/>
              <a:cs typeface="Calibri Light" panose="020F0302020204030204" pitchFamily="34" charset="0"/>
            </a:endParaRPr>
          </a:p>
        </p:txBody>
      </p:sp>
      <p:sp>
        <p:nvSpPr>
          <p:cNvPr id="4" name="Rectangle 3"/>
          <p:cNvSpPr/>
          <p:nvPr/>
        </p:nvSpPr>
        <p:spPr>
          <a:xfrm>
            <a:off x="4876801" y="1178732"/>
            <a:ext cx="6096000" cy="3970318"/>
          </a:xfrm>
          <a:prstGeom prst="rect">
            <a:avLst/>
          </a:prstGeom>
        </p:spPr>
        <p:txBody>
          <a:bodyPr>
            <a:spAutoFit/>
          </a:bodyPr>
          <a:lstStyle/>
          <a:p>
            <a:r>
              <a:rPr lang="en-GB" b="1" dirty="0">
                <a:solidFill>
                  <a:srgbClr val="2D2D2D"/>
                </a:solidFill>
              </a:rPr>
              <a:t>Unit 1 – Religious Understanding </a:t>
            </a:r>
            <a:r>
              <a:rPr lang="en-GB" dirty="0">
                <a:solidFill>
                  <a:srgbClr val="2D2D2D"/>
                </a:solidFill>
              </a:rPr>
              <a:t>deepens pupils understanding and appreciation of the three-part community of love, the Trinity, with the endpoint of discussing the Trinity as it might be communicated in a church setting. Children will learn that the Trinity demonstrates the perfect loving community, and we are called to emulate this self-giving and self-sacrificing love in our communities.</a:t>
            </a:r>
          </a:p>
          <a:p>
            <a:r>
              <a:rPr lang="en-GB" dirty="0">
                <a:solidFill>
                  <a:srgbClr val="2D2D2D"/>
                </a:solidFill>
              </a:rPr>
              <a:t>Building on learning from </a:t>
            </a:r>
            <a:r>
              <a:rPr lang="en-GB" b="1" dirty="0">
                <a:solidFill>
                  <a:srgbClr val="2D2D2D"/>
                </a:solidFill>
              </a:rPr>
              <a:t>Lower Key Stage Two, Unit 2 – Living in the Wider World </a:t>
            </a:r>
            <a:r>
              <a:rPr lang="en-GB" dirty="0">
                <a:solidFill>
                  <a:srgbClr val="2D2D2D"/>
                </a:solidFill>
              </a:rPr>
              <a:t>teaches children some of the principles of Catholic Social Teaching from </a:t>
            </a:r>
            <a:r>
              <a:rPr lang="en-GB" i="1" dirty="0">
                <a:solidFill>
                  <a:srgbClr val="2D2D2D"/>
                </a:solidFill>
              </a:rPr>
              <a:t>Together For The Common Good, </a:t>
            </a:r>
            <a:r>
              <a:rPr lang="en-GB" dirty="0">
                <a:solidFill>
                  <a:srgbClr val="2D2D2D"/>
                </a:solidFill>
              </a:rPr>
              <a:t>which will help them to fulfil their purpose of making a difference in the world around them. Teaching includes the common good, the human person, social relationships and stewardship.</a:t>
            </a:r>
            <a:endParaRPr lang="en-GB" b="0" i="0" dirty="0">
              <a:solidFill>
                <a:srgbClr val="2D2D2D"/>
              </a:solidFill>
              <a:effectLst/>
            </a:endParaRPr>
          </a:p>
        </p:txBody>
      </p:sp>
    </p:spTree>
    <p:extLst>
      <p:ext uri="{BB962C8B-B14F-4D97-AF65-F5344CB8AC3E}">
        <p14:creationId xmlns:p14="http://schemas.microsoft.com/office/powerpoint/2010/main" val="19318147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A539097C-5104-4903-9891-24BFBCD52B33}"/>
              </a:ext>
            </a:extLst>
          </p:cNvPr>
          <p:cNvPicPr>
            <a:picLocks noChangeAspect="1"/>
          </p:cNvPicPr>
          <p:nvPr/>
        </p:nvPicPr>
        <p:blipFill rotWithShape="1">
          <a:blip r:embed="rId2">
            <a:extLst>
              <a:ext uri="{837473B0-CC2E-450A-ABE3-18F120FF3D39}">
                <a1611:picAttrSrcUrl xmlns="" xmlns:a1611="http://schemas.microsoft.com/office/drawing/2016/11/main" r:id="rId3"/>
              </a:ext>
            </a:extLst>
          </a:blip>
          <a:srcRect b="8873"/>
          <a:stretch/>
        </p:blipFill>
        <p:spPr>
          <a:xfrm>
            <a:off x="2667000" y="0"/>
            <a:ext cx="6858000" cy="6249481"/>
          </a:xfrm>
          <a:prstGeom prst="rect">
            <a:avLst/>
          </a:prstGeom>
        </p:spPr>
      </p:pic>
      <p:pic>
        <p:nvPicPr>
          <p:cNvPr id="3" name="Picture 2">
            <a:extLst>
              <a:ext uri="{FF2B5EF4-FFF2-40B4-BE49-F238E27FC236}">
                <a16:creationId xmlns:a16="http://schemas.microsoft.com/office/drawing/2014/main" id="{AE63962C-8ADC-EE42-BAAA-0E10291C46BE}"/>
              </a:ext>
            </a:extLst>
          </p:cNvPr>
          <p:cNvPicPr>
            <a:picLocks noChangeAspect="1"/>
          </p:cNvPicPr>
          <p:nvPr/>
        </p:nvPicPr>
        <p:blipFill>
          <a:blip r:embed="rId4">
            <a:alphaModFix amt="70000"/>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F3351D6F-7836-C14E-965A-DB79B091FE8C}"/>
              </a:ext>
            </a:extLst>
          </p:cNvPr>
          <p:cNvSpPr txBox="1"/>
          <p:nvPr/>
        </p:nvSpPr>
        <p:spPr>
          <a:xfrm>
            <a:off x="1346028" y="2767439"/>
            <a:ext cx="9208395" cy="3785652"/>
          </a:xfrm>
          <a:prstGeom prst="rect">
            <a:avLst/>
          </a:prstGeom>
          <a:noFill/>
        </p:spPr>
        <p:txBody>
          <a:bodyPr wrap="square" rtlCol="0">
            <a:spAutoFit/>
          </a:bodyPr>
          <a:lstStyle/>
          <a:p>
            <a:pPr algn="ctr"/>
            <a:r>
              <a:rPr lang="en-US" sz="6000" dirty="0">
                <a:solidFill>
                  <a:srgbClr val="1C3144"/>
                </a:solidFill>
              </a:rPr>
              <a:t>Any Questions </a:t>
            </a:r>
            <a:r>
              <a:rPr lang="en-US" sz="6000" dirty="0" smtClean="0">
                <a:solidFill>
                  <a:srgbClr val="1C3144"/>
                </a:solidFill>
              </a:rPr>
              <a:t>?</a:t>
            </a:r>
          </a:p>
          <a:p>
            <a:pPr algn="ctr"/>
            <a:r>
              <a:rPr lang="en-US" sz="6000" dirty="0" smtClean="0">
                <a:solidFill>
                  <a:srgbClr val="1C3144"/>
                </a:solidFill>
              </a:rPr>
              <a:t>Please contact </a:t>
            </a:r>
            <a:r>
              <a:rPr lang="en-US" sz="6000" dirty="0" err="1" smtClean="0">
                <a:solidFill>
                  <a:srgbClr val="1C3144"/>
                </a:solidFill>
              </a:rPr>
              <a:t>Dr</a:t>
            </a:r>
            <a:r>
              <a:rPr lang="en-US" sz="6000" dirty="0" smtClean="0">
                <a:solidFill>
                  <a:srgbClr val="1C3144"/>
                </a:solidFill>
              </a:rPr>
              <a:t> </a:t>
            </a:r>
            <a:r>
              <a:rPr lang="en-US" sz="6000" dirty="0" err="1" smtClean="0">
                <a:solidFill>
                  <a:srgbClr val="1C3144"/>
                </a:solidFill>
              </a:rPr>
              <a:t>Townsley</a:t>
            </a:r>
            <a:r>
              <a:rPr lang="en-US" sz="6000" dirty="0" smtClean="0">
                <a:solidFill>
                  <a:srgbClr val="1C3144"/>
                </a:solidFill>
              </a:rPr>
              <a:t> or </a:t>
            </a:r>
            <a:r>
              <a:rPr lang="en-US" sz="6000" dirty="0" err="1" smtClean="0">
                <a:solidFill>
                  <a:srgbClr val="1C3144"/>
                </a:solidFill>
              </a:rPr>
              <a:t>Mrs</a:t>
            </a:r>
            <a:r>
              <a:rPr lang="en-US" sz="6000" dirty="0" smtClean="0">
                <a:solidFill>
                  <a:srgbClr val="1C3144"/>
                </a:solidFill>
              </a:rPr>
              <a:t> Dryden.</a:t>
            </a:r>
            <a:endParaRPr lang="en-US" sz="6000" dirty="0">
              <a:solidFill>
                <a:srgbClr val="1C3144"/>
              </a:solidFill>
            </a:endParaRPr>
          </a:p>
          <a:p>
            <a:pPr algn="ctr"/>
            <a:endParaRPr lang="en-US" sz="6000" dirty="0">
              <a:solidFill>
                <a:srgbClr val="1C3144"/>
              </a:solidFill>
              <a:latin typeface="Trajan Pro 3" panose="02020502050503020301" pitchFamily="18" charset="0"/>
            </a:endParaRPr>
          </a:p>
        </p:txBody>
      </p:sp>
      <p:sp>
        <p:nvSpPr>
          <p:cNvPr id="5" name="TextBox 4">
            <a:extLst>
              <a:ext uri="{FF2B5EF4-FFF2-40B4-BE49-F238E27FC236}">
                <a16:creationId xmlns:a16="http://schemas.microsoft.com/office/drawing/2014/main" id="{665EBD51-A27D-3E4A-9BCC-3A760A5A307C}"/>
              </a:ext>
            </a:extLst>
          </p:cNvPr>
          <p:cNvSpPr txBox="1"/>
          <p:nvPr/>
        </p:nvSpPr>
        <p:spPr>
          <a:xfrm>
            <a:off x="6538052" y="5602190"/>
            <a:ext cx="5653947" cy="1200329"/>
          </a:xfrm>
          <a:prstGeom prst="rect">
            <a:avLst/>
          </a:prstGeom>
          <a:noFill/>
        </p:spPr>
        <p:txBody>
          <a:bodyPr wrap="square" rtlCol="0">
            <a:spAutoFit/>
          </a:bodyPr>
          <a:lstStyle/>
          <a:p>
            <a:pPr algn="ctr"/>
            <a:r>
              <a:rPr lang="en-US" sz="3600" dirty="0">
                <a:solidFill>
                  <a:schemeClr val="bg1"/>
                </a:solidFill>
              </a:rPr>
              <a:t>Opportunity for Group Discussion</a:t>
            </a:r>
          </a:p>
        </p:txBody>
      </p:sp>
    </p:spTree>
    <p:extLst>
      <p:ext uri="{BB962C8B-B14F-4D97-AF65-F5344CB8AC3E}">
        <p14:creationId xmlns:p14="http://schemas.microsoft.com/office/powerpoint/2010/main" val="31526389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7F2EE50-7156-A74F-86F9-947AD2D0DEFE}"/>
              </a:ext>
            </a:extLst>
          </p:cNvPr>
          <p:cNvPicPr>
            <a:picLocks noChangeAspect="1"/>
          </p:cNvPicPr>
          <p:nvPr/>
        </p:nvPicPr>
        <p:blipFill>
          <a:blip r:embed="rId2">
            <a:alphaModFix amt="70000"/>
          </a:blip>
          <a:stretch>
            <a:fillRect/>
          </a:stretch>
        </p:blipFill>
        <p:spPr>
          <a:xfrm>
            <a:off x="0" y="0"/>
            <a:ext cx="12192000" cy="6858000"/>
          </a:xfrm>
          <a:prstGeom prst="rect">
            <a:avLst/>
          </a:prstGeom>
        </p:spPr>
      </p:pic>
      <p:pic>
        <p:nvPicPr>
          <p:cNvPr id="8" name="Picture 7" descr="A picture containing shirt, drawing&#10;&#10;Description automatically generated">
            <a:extLst>
              <a:ext uri="{FF2B5EF4-FFF2-40B4-BE49-F238E27FC236}">
                <a16:creationId xmlns:a16="http://schemas.microsoft.com/office/drawing/2014/main" id="{AF4F0468-9742-AE43-AC22-27BC77A7CE4F}"/>
              </a:ext>
            </a:extLst>
          </p:cNvPr>
          <p:cNvPicPr>
            <a:picLocks noChangeAspect="1"/>
          </p:cNvPicPr>
          <p:nvPr/>
        </p:nvPicPr>
        <p:blipFill>
          <a:blip r:embed="rId3"/>
          <a:stretch>
            <a:fillRect/>
          </a:stretch>
        </p:blipFill>
        <p:spPr>
          <a:xfrm>
            <a:off x="3415228" y="430228"/>
            <a:ext cx="5361544" cy="3488198"/>
          </a:xfrm>
          <a:prstGeom prst="rect">
            <a:avLst/>
          </a:prstGeom>
        </p:spPr>
      </p:pic>
      <p:sp>
        <p:nvSpPr>
          <p:cNvPr id="9" name="TextBox 8">
            <a:extLst>
              <a:ext uri="{FF2B5EF4-FFF2-40B4-BE49-F238E27FC236}">
                <a16:creationId xmlns:a16="http://schemas.microsoft.com/office/drawing/2014/main" id="{3BCB705B-0F09-8B46-89C3-04AA1AB18F9F}"/>
              </a:ext>
            </a:extLst>
          </p:cNvPr>
          <p:cNvSpPr txBox="1"/>
          <p:nvPr/>
        </p:nvSpPr>
        <p:spPr>
          <a:xfrm>
            <a:off x="561110" y="4547436"/>
            <a:ext cx="11305308" cy="1015663"/>
          </a:xfrm>
          <a:prstGeom prst="rect">
            <a:avLst/>
          </a:prstGeom>
          <a:noFill/>
        </p:spPr>
        <p:txBody>
          <a:bodyPr wrap="square" rtlCol="0">
            <a:spAutoFit/>
          </a:bodyPr>
          <a:lstStyle/>
          <a:p>
            <a:pPr algn="ctr"/>
            <a:r>
              <a:rPr lang="en-US" sz="6000" b="1" dirty="0">
                <a:solidFill>
                  <a:srgbClr val="1C3144"/>
                </a:solidFill>
                <a:latin typeface="Akagi Pro Light" panose="02000000000000000000" pitchFamily="2" charset="77"/>
              </a:rPr>
              <a:t>www.abdiocese.org.uk/education</a:t>
            </a:r>
          </a:p>
        </p:txBody>
      </p:sp>
    </p:spTree>
    <p:extLst>
      <p:ext uri="{BB962C8B-B14F-4D97-AF65-F5344CB8AC3E}">
        <p14:creationId xmlns:p14="http://schemas.microsoft.com/office/powerpoint/2010/main" val="91241592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B87486DF349754AA789EF56893AF1E6" ma:contentTypeVersion="4" ma:contentTypeDescription="Create a new document." ma:contentTypeScope="" ma:versionID="6b35d97989a909ef0fb9e4e516968b4c">
  <xsd:schema xmlns:xsd="http://www.w3.org/2001/XMLSchema" xmlns:xs="http://www.w3.org/2001/XMLSchema" xmlns:p="http://schemas.microsoft.com/office/2006/metadata/properties" xmlns:ns2="9a2334fd-4882-467c-a3dc-1c1bd80c377e" targetNamespace="http://schemas.microsoft.com/office/2006/metadata/properties" ma:root="true" ma:fieldsID="623a9f3d5d0f149747e80ddfce70fcbe" ns2:_="">
    <xsd:import namespace="9a2334fd-4882-467c-a3dc-1c1bd80c377e"/>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a2334fd-4882-467c-a3dc-1c1bd80c377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03F3B0E-751A-4D07-B682-DF43A1E3882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a2334fd-4882-467c-a3dc-1c1bd80c3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F088125-5F09-420B-A5E6-A5BBDD52773B}">
  <ds:schemaRefs>
    <ds:schemaRef ds:uri="http://schemas.openxmlformats.org/package/2006/metadata/core-properties"/>
    <ds:schemaRef ds:uri="http://schemas.microsoft.com/office/2006/metadata/properties"/>
    <ds:schemaRef ds:uri="http://schemas.microsoft.com/office/2006/documentManagement/types"/>
    <ds:schemaRef ds:uri="9a2334fd-4882-467c-a3dc-1c1bd80c377e"/>
    <ds:schemaRef ds:uri="http://purl.org/dc/dcmitype/"/>
    <ds:schemaRef ds:uri="http://purl.org/dc/elements/1.1/"/>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673ACC04-E85A-434A-9BFD-35E3763132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1883</TotalTime>
  <Words>4240</Words>
  <Application>Microsoft Office PowerPoint</Application>
  <PresentationFormat>Widescreen</PresentationFormat>
  <Paragraphs>286</Paragraphs>
  <Slides>35</Slides>
  <Notes>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35</vt:i4>
      </vt:variant>
    </vt:vector>
  </HeadingPairs>
  <TitlesOfParts>
    <vt:vector size="43" baseType="lpstr">
      <vt:lpstr>Akagi Pro Light</vt:lpstr>
      <vt:lpstr>Arial</vt:lpstr>
      <vt:lpstr>Calibri</vt:lpstr>
      <vt:lpstr>Calibri Light</vt:lpstr>
      <vt:lpstr>Times New Roman</vt:lpstr>
      <vt:lpstr>Trajan Pro 3</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Feist</dc:creator>
  <cp:lastModifiedBy>Lucy Dryden</cp:lastModifiedBy>
  <cp:revision>76</cp:revision>
  <dcterms:created xsi:type="dcterms:W3CDTF">2020-07-23T09:52:39Z</dcterms:created>
  <dcterms:modified xsi:type="dcterms:W3CDTF">2022-05-11T12:15:17Z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0x010100DB87486DF349754AA789EF56893AF1E6</vt:lpwstr>
  </property>
</Properties>
</file>