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72" r:id="rId4"/>
    <p:sldId id="266" r:id="rId5"/>
    <p:sldId id="267" r:id="rId6"/>
    <p:sldId id="269" r:id="rId7"/>
    <p:sldId id="273" r:id="rId8"/>
    <p:sldId id="274" r:id="rId9"/>
    <p:sldId id="275" r:id="rId10"/>
    <p:sldId id="285" r:id="rId11"/>
    <p:sldId id="259" r:id="rId12"/>
    <p:sldId id="260" r:id="rId13"/>
    <p:sldId id="264" r:id="rId14"/>
    <p:sldId id="271" r:id="rId15"/>
    <p:sldId id="261" r:id="rId16"/>
    <p:sldId id="262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44A40C-79C2-4A8E-BB71-F3A395B9E3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EB8AF3-923F-4721-AC60-7CA584FD4A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861C3A-F1F2-4107-A392-042E6D82CB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AE0C8-74C4-4856-84BB-33895D4D9C0A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A3A4E8-9065-4628-8F2F-7A4CB5956B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7ADEF0-5911-41A7-AF05-CFB6F66B39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5B2BE-B819-4B7F-9E21-CAD2879952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6617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F4661E-8285-495B-9A03-11DDED3914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CFDD86-23BC-4FF9-AC18-188E76E0B1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641143-58EB-4F1C-9758-81F96ACBA3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AE0C8-74C4-4856-84BB-33895D4D9C0A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B996B0-5A0D-4E7E-AB8E-BAA99AF3FD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DCF7A7-A7E7-4665-8C03-D88DB0EE62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5B2BE-B819-4B7F-9E21-CAD2879952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3737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881E01-F496-4DEF-B62B-8199D56508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07B7EC-9B20-48CD-9097-E2C6C0752F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07CFC9-01E4-4BF4-9147-CC2850219A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AE0C8-74C4-4856-84BB-33895D4D9C0A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5EFF83-AC9B-4319-B493-B1E2C28FA5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EF220-1F04-4E0A-9C68-7075766F9F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5B2BE-B819-4B7F-9E21-CAD2879952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758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3B9321-4BE8-4036-AB92-AA0D9A8409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34A6DE-1817-4118-ADAA-BAC8E1E70B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95C814-5F01-419B-AF87-44932A8DA7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79C632-711F-4FC5-8F58-1BF38EDCF1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AE0C8-74C4-4856-84BB-33895D4D9C0A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6C62E5-5A63-48B6-876D-138AB71783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BBD6EA-89F2-42A6-86E8-F70248F0AC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5B2BE-B819-4B7F-9E21-CAD2879952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893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EAED63-978E-4BF8-9589-0A0F6AC98B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0FB99C-9BF4-450D-ADE6-F86E323789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ECF134F-0EBB-44DA-ADCB-AB6D23C1A9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DE7F415-C359-462B-8AB7-BAED0BB845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BB721B2-C342-4908-A2EE-F46D2F58BCE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430F89B-CC22-4166-BEAE-51A58D8D51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AE0C8-74C4-4856-84BB-33895D4D9C0A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9E3C10D-6533-4629-B421-F282238D94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CADF0A3-121E-445A-858B-CEB6D66B89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5B2BE-B819-4B7F-9E21-CAD2879952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9226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16608E-744A-4B3B-85E4-7A02130DEC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FB182FC-515C-4B72-8C3B-8D55FF419E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AE0C8-74C4-4856-84BB-33895D4D9C0A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763DE5C-AC3C-416A-B3A9-B23716D8F5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DEDFFBB-E281-4DB2-9C47-1E905103DA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5B2BE-B819-4B7F-9E21-CAD2879952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08655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D138D9E-24CE-41A0-96F7-DCD5B1C072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AE0C8-74C4-4856-84BB-33895D4D9C0A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CD738D3-FC15-4A10-BC8C-D71A95A0FA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4F64B9-717A-4D19-AB2E-1C5F37E46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5B2BE-B819-4B7F-9E21-CAD2879952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0920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309A6F-9547-4A53-9AA1-000327F2DC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D92BFC-FA1F-4A65-B6AC-35348FAD2A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C17DAF-12F9-4016-92BF-E63F2DC218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57C241-5FD0-4DFC-B404-21D898C982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AE0C8-74C4-4856-84BB-33895D4D9C0A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304860-D87E-48B5-A0E1-58C557C094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8F9FFC-1DB9-4EBE-9495-3A6E986944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5B2BE-B819-4B7F-9E21-CAD2879952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47383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9897B2-F54E-44F8-AABA-4859321A6A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5E11014-0E16-4C86-98A0-636EBA19E22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DD91B1-FD34-449E-B1D8-7638A98512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3DD3B1-420C-446E-AFAE-F3C0CF046E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AE0C8-74C4-4856-84BB-33895D4D9C0A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926F6C-6F35-4AC5-AA4A-A695203124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BD1564-953F-4832-B224-3EB19549C2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5B2BE-B819-4B7F-9E21-CAD2879952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5977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A877F9-913B-4C99-97FB-63FB4D59B6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1C2491-C046-4AAA-9E8C-D92CF9BB4A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DAA3B5-D92E-4DAB-92AB-64B49F24E4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AE0C8-74C4-4856-84BB-33895D4D9C0A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527780-724D-4833-866C-2A137E851E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3F6D51-1090-41E5-8C2B-DD54C327DE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5B2BE-B819-4B7F-9E21-CAD2879952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45358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D18D5B8-3873-4BB2-B666-BBD7531F589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7A508B-5037-439B-84B1-CEEC4BD0AE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81A7A5-5CC2-4023-9521-3E2AB9A15E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EAE0C8-74C4-4856-84BB-33895D4D9C0A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F967-6268-492C-AF19-DC1B0306D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48C590-2066-43E5-A159-2BA541AB58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5B2BE-B819-4B7F-9E21-CAD2879952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43239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C0DEE31-3D1A-4852-AA68-D21756F0B3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7A709A-21A5-4D1C-8E9C-C02A3AC367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25D19A-DF72-42ED-8699-30D2FA84EAF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EAE0C8-74C4-4856-84BB-33895D4D9C0A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DD256A-92F9-421B-80F2-8685BA27C8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38622A-C8D1-4FB1-A3A1-D551B00F13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C5B2BE-B819-4B7F-9E21-CAD2879952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858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299AF17-057B-4013-93FB-52D11C5A3D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5942" y="1508882"/>
            <a:ext cx="4134680" cy="413468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412B386-3D9F-4FA4-BA12-ADA48688DA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214438"/>
            <a:ext cx="9144000" cy="2387600"/>
          </a:xfrm>
        </p:spPr>
        <p:txBody>
          <a:bodyPr>
            <a:prstTxWarp prst="textArchUp">
              <a:avLst/>
            </a:prstTxWarp>
            <a:normAutofit/>
          </a:bodyPr>
          <a:lstStyle/>
          <a:p>
            <a:r>
              <a:rPr lang="en-GB" sz="8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fW cursive" panose="00000500000000000000" pitchFamily="2" charset="0"/>
              </a:rPr>
              <a:t>Welcome to Year 4</a:t>
            </a:r>
            <a:endParaRPr lang="en-GB" sz="8800" dirty="0">
              <a:latin typeface="HfW cursive" panose="00000500000000000000" pitchFamily="2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55C1C1-538D-4CAC-BF52-34A3DF95EF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5241853"/>
            <a:ext cx="11227981" cy="1209784"/>
          </a:xfrm>
        </p:spPr>
        <p:txBody>
          <a:bodyPr>
            <a:normAutofit/>
          </a:bodyPr>
          <a:lstStyle/>
          <a:p>
            <a:r>
              <a:rPr lang="en-GB" sz="3200" dirty="0">
                <a:ln w="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fW cursive" panose="00000500000000000000" pitchFamily="2" charset="0"/>
              </a:rPr>
              <a:t>Class Teacher: Miss Herod</a:t>
            </a:r>
          </a:p>
          <a:p>
            <a:r>
              <a:rPr lang="en-GB" sz="3200" dirty="0">
                <a:ln w="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fW cursive" panose="00000500000000000000" pitchFamily="2" charset="0"/>
              </a:rPr>
              <a:t>Teaching Assistant: Mrs </a:t>
            </a:r>
            <a:r>
              <a:rPr lang="en-GB" sz="3200" dirty="0" err="1">
                <a:ln w="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fW cursive" panose="00000500000000000000" pitchFamily="2" charset="0"/>
              </a:rPr>
              <a:t>Wickens</a:t>
            </a:r>
            <a:endParaRPr lang="en-GB" sz="3200" dirty="0">
              <a:ln w="0"/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12622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CB1EDB3-3115-45CC-9A10-487B7CC788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34805"/>
          </a:xfrm>
        </p:spPr>
        <p:txBody>
          <a:bodyPr/>
          <a:lstStyle/>
          <a:p>
            <a:r>
              <a:rPr lang="en-GB" b="1" dirty="0">
                <a:latin typeface="HfW cursive" panose="00000500000000000000" pitchFamily="2" charset="0"/>
              </a:rPr>
              <a:t>School uniform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5FB6E04-C8C9-4D8A-8B17-31538C67004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44557" y="1205948"/>
            <a:ext cx="8454886" cy="551435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2400" dirty="0">
                <a:latin typeface="HfW cursive" panose="00000500000000000000" pitchFamily="2" charset="0"/>
              </a:rPr>
              <a:t>Information about school uniform and the details of our supplier can be found on the website (under ‘Parents’ and ‘uniform’). Please note:</a:t>
            </a:r>
          </a:p>
          <a:p>
            <a:pPr marL="0" indent="0">
              <a:buNone/>
            </a:pPr>
            <a:endParaRPr lang="en-GB" sz="2400" dirty="0">
              <a:latin typeface="HfW cursive" panose="00000500000000000000" pitchFamily="2" charset="0"/>
            </a:endParaRPr>
          </a:p>
          <a:p>
            <a:r>
              <a:rPr lang="en-GB" sz="2000" dirty="0">
                <a:latin typeface="HfW cursive" panose="00000500000000000000" pitchFamily="2" charset="0"/>
              </a:rPr>
              <a:t>We have added a picture of what are considered appropriate ‘school shoes’ - boots are not included, and trainers should only be worn on PE days</a:t>
            </a:r>
          </a:p>
          <a:p>
            <a:r>
              <a:rPr lang="en-GB" sz="2000" dirty="0">
                <a:latin typeface="HfW cursive" panose="00000500000000000000" pitchFamily="2" charset="0"/>
              </a:rPr>
              <a:t>Longer hair should be tied back with simple hair accessories in the school colours</a:t>
            </a:r>
          </a:p>
          <a:p>
            <a:r>
              <a:rPr lang="en-GB" sz="2000" dirty="0">
                <a:latin typeface="HfW cursive" panose="00000500000000000000" pitchFamily="2" charset="0"/>
              </a:rPr>
              <a:t>The school does not allow children to have hair styles that could be distracting for other children.</a:t>
            </a:r>
          </a:p>
          <a:p>
            <a:r>
              <a:rPr lang="en-GB" sz="2000" dirty="0">
                <a:latin typeface="HfW cursive" panose="00000500000000000000" pitchFamily="2" charset="0"/>
              </a:rPr>
              <a:t>Earrings should be plain studs only</a:t>
            </a:r>
          </a:p>
          <a:p>
            <a:r>
              <a:rPr lang="en-GB" sz="2000" dirty="0">
                <a:latin typeface="HfW cursive" panose="00000500000000000000" pitchFamily="2" charset="0"/>
              </a:rPr>
              <a:t>For PE, children should wear red PE shorts or navy jogging bottoms.  Leggings, cycle shorts or tights underneath shorts should not be worn</a:t>
            </a:r>
          </a:p>
          <a:p>
            <a:endParaRPr lang="en-GB" sz="2000" dirty="0">
              <a:latin typeface="HfW cursive" panose="00000500000000000000" pitchFamily="2" charset="0"/>
            </a:endParaRPr>
          </a:p>
          <a:p>
            <a:pPr marL="0" indent="0">
              <a:buNone/>
            </a:pPr>
            <a:r>
              <a:rPr lang="en-GB" sz="2400" dirty="0">
                <a:latin typeface="HfW cursive" panose="00000500000000000000" pitchFamily="2" charset="0"/>
              </a:rPr>
              <a:t>If you have any queries about school uniform, please get in touch with </a:t>
            </a:r>
            <a:r>
              <a:rPr lang="en-GB" sz="2400" dirty="0" err="1">
                <a:latin typeface="HfW cursive" panose="00000500000000000000" pitchFamily="2" charset="0"/>
              </a:rPr>
              <a:t>Dr.</a:t>
            </a:r>
            <a:r>
              <a:rPr lang="en-GB" sz="2400" dirty="0">
                <a:latin typeface="HfW cursive" panose="00000500000000000000" pitchFamily="2" charset="0"/>
              </a:rPr>
              <a:t> Townsley via the school office.</a:t>
            </a:r>
          </a:p>
          <a:p>
            <a:endParaRPr lang="en-GB" sz="2000" dirty="0">
              <a:latin typeface="HfW cursive" panose="00000500000000000000" pitchFamily="2" charset="0"/>
            </a:endParaRPr>
          </a:p>
          <a:p>
            <a:endParaRPr lang="en-GB" sz="2000" dirty="0">
              <a:latin typeface="HfW cursive" panose="00000500000000000000" pitchFamily="2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36C0329-D895-4533-907F-95B29B7E254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269"/>
          <a:stretch/>
        </p:blipFill>
        <p:spPr>
          <a:xfrm>
            <a:off x="8905460" y="137698"/>
            <a:ext cx="3127513" cy="2781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5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EEBD0-E07C-400A-91A4-1D44A48887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400" y="684101"/>
            <a:ext cx="10515600" cy="1325563"/>
          </a:xfrm>
        </p:spPr>
        <p:txBody>
          <a:bodyPr/>
          <a:lstStyle/>
          <a:p>
            <a:r>
              <a:rPr lang="en-GB" dirty="0">
                <a:latin typeface="CCW Cursive Writing 6" panose="03050602040000000000" pitchFamily="66" charset="0"/>
              </a:rPr>
              <a:t>PE days are Monday and Wednesday.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C592E3-395C-4C2E-BB76-8D682591145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37953" y="3429000"/>
            <a:ext cx="6572694" cy="2498098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CCW Cursive Writing 6" panose="03050602040000000000" pitchFamily="66" charset="0"/>
              </a:rPr>
              <a:t>Children should come to school in PE kits.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7D30711-02DF-4CCA-9730-6A47D67769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49835" y="2808615"/>
            <a:ext cx="3127519" cy="3365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4380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15E9E0-0901-477C-9465-49D8175DE5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latin typeface="HfW cursive" panose="00000500000000000000" pitchFamily="2" charset="0"/>
              </a:rPr>
              <a:t>School uniform reward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830483-892A-45C7-B636-363BDEE4A9F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53FC97B-35C8-4DD6-94CD-DD1C9EE59A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83895" y="1690688"/>
            <a:ext cx="4913243" cy="4351338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>
                <a:latin typeface="HfW cursive" panose="00000500000000000000" pitchFamily="2" charset="0"/>
              </a:rPr>
              <a:t>We will be continuing with the ‘Wheel of Names’ where children wearing the correct uniform have a chance to win a treat of their choice (hot chocolate, smoothie or milkshake).</a:t>
            </a:r>
          </a:p>
          <a:p>
            <a:pPr marL="0" indent="0" algn="ctr">
              <a:buNone/>
            </a:pPr>
            <a:endParaRPr lang="en-GB" dirty="0">
              <a:latin typeface="HfW cursive" panose="00000500000000000000" pitchFamily="2" charset="0"/>
            </a:endParaRPr>
          </a:p>
          <a:p>
            <a:pPr marL="0" indent="0" algn="ctr">
              <a:buNone/>
            </a:pPr>
            <a:r>
              <a:rPr lang="en-GB" dirty="0">
                <a:latin typeface="HfW cursive" panose="00000500000000000000" pitchFamily="2" charset="0"/>
              </a:rPr>
              <a:t>You’ve got to be in it to win it!</a:t>
            </a:r>
          </a:p>
        </p:txBody>
      </p:sp>
      <p:pic>
        <p:nvPicPr>
          <p:cNvPr id="5" name="Picture 2" descr="Random Spinning Name Selector (Wheel of ...">
            <a:extLst>
              <a:ext uri="{FF2B5EF4-FFF2-40B4-BE49-F238E27FC236}">
                <a16:creationId xmlns:a16="http://schemas.microsoft.com/office/drawing/2014/main" id="{D365C4CE-72FE-4B29-B28A-6B8535108D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552" y="1690688"/>
            <a:ext cx="5568248" cy="4192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05822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216FF3-0587-4FF3-8F60-F16AA28478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1087" y="115201"/>
            <a:ext cx="10515600" cy="1325563"/>
          </a:xfrm>
        </p:spPr>
        <p:txBody>
          <a:bodyPr/>
          <a:lstStyle/>
          <a:p>
            <a:pPr algn="ctr"/>
            <a:r>
              <a:rPr lang="en-GB" b="1" dirty="0">
                <a:latin typeface="HfW cursive" panose="00000500000000000000" pitchFamily="2" charset="0"/>
              </a:rPr>
              <a:t>Attendance and Punctuality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57F0D2E-1152-4977-8E9B-6F8B4BC33E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920" y="1470681"/>
            <a:ext cx="11376160" cy="53274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200" dirty="0">
                <a:latin typeface="HfW cursive" panose="00000500000000000000" pitchFamily="2" charset="0"/>
              </a:rPr>
              <a:t>We all want the very best for your child, and for us to do our best for them they need to be here as often as possible and to be punctual. </a:t>
            </a:r>
          </a:p>
          <a:p>
            <a:pPr marL="0" indent="0">
              <a:buNone/>
            </a:pPr>
            <a:endParaRPr lang="en-GB" sz="2200" dirty="0">
              <a:latin typeface="HfW cursive" panose="00000500000000000000" pitchFamily="2" charset="0"/>
            </a:endParaRPr>
          </a:p>
          <a:p>
            <a:pPr marL="0" indent="0">
              <a:buNone/>
            </a:pPr>
            <a:r>
              <a:rPr lang="en-GB" sz="2000" dirty="0">
                <a:latin typeface="HfW cursive" panose="00000500000000000000" pitchFamily="2" charset="0"/>
              </a:rPr>
              <a:t>Key things to note are that:</a:t>
            </a:r>
          </a:p>
          <a:p>
            <a:pPr marL="0" indent="0">
              <a:buNone/>
            </a:pPr>
            <a:endParaRPr lang="en-GB" sz="2000" dirty="0">
              <a:latin typeface="HfW cursive" panose="00000500000000000000" pitchFamily="2" charset="0"/>
            </a:endParaRPr>
          </a:p>
          <a:p>
            <a:r>
              <a:rPr lang="en-GB" sz="1900" dirty="0">
                <a:latin typeface="HfW cursive" panose="00000500000000000000" pitchFamily="2" charset="0"/>
              </a:rPr>
              <a:t>You should try to book any medical appointments for your child (e.g. optician, dentist) out of school time. Proof of appointment times should be sent in with the request. </a:t>
            </a:r>
          </a:p>
          <a:p>
            <a:r>
              <a:rPr lang="en-GB" sz="1900" dirty="0">
                <a:latin typeface="HfW cursive" panose="00000500000000000000" pitchFamily="2" charset="0"/>
              </a:rPr>
              <a:t>All requests for absence or time out of school for appointments should be made via an absence request form.  </a:t>
            </a:r>
          </a:p>
          <a:p>
            <a:r>
              <a:rPr lang="en-GB" sz="1900" dirty="0">
                <a:latin typeface="HfW cursive" panose="00000500000000000000" pitchFamily="2" charset="0"/>
              </a:rPr>
              <a:t>Family holidays in term time will not be authorised and if a child has more than 10 sessions of unauthorised absence in 10 weeks, referrals will be made for Fixed Penalty Notices.</a:t>
            </a:r>
          </a:p>
          <a:p>
            <a:r>
              <a:rPr lang="en-GB" sz="1900" dirty="0">
                <a:latin typeface="HfW cursive" panose="00000500000000000000" pitchFamily="2" charset="0"/>
              </a:rPr>
              <a:t>Gates are closed and the register is taken at 8.50.  If your child is late, they must be taken to the office by an adult to sign them in.</a:t>
            </a:r>
          </a:p>
          <a:p>
            <a:pPr marL="0" indent="0">
              <a:buNone/>
            </a:pPr>
            <a:r>
              <a:rPr lang="en-GB" sz="2200" dirty="0">
                <a:latin typeface="HfW cursive" panose="00000500000000000000" pitchFamily="2" charset="0"/>
              </a:rPr>
              <a:t> </a:t>
            </a:r>
          </a:p>
          <a:p>
            <a:endParaRPr lang="en-GB" sz="1800" dirty="0">
              <a:latin typeface="HfW cursive" panose="00000500000000000000" pitchFamily="2" charset="0"/>
            </a:endParaRPr>
          </a:p>
        </p:txBody>
      </p:sp>
      <p:pic>
        <p:nvPicPr>
          <p:cNvPr id="1028" name="Picture 4" descr="Attendance Matters | Clacton County High School">
            <a:extLst>
              <a:ext uri="{FF2B5EF4-FFF2-40B4-BE49-F238E27FC236}">
                <a16:creationId xmlns:a16="http://schemas.microsoft.com/office/drawing/2014/main" id="{4200ED84-CE76-4EDC-A2E0-C9EDB99CF9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6490" y="85283"/>
            <a:ext cx="1763364" cy="132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Attendance Matters | Clacton County High School">
            <a:extLst>
              <a:ext uri="{FF2B5EF4-FFF2-40B4-BE49-F238E27FC236}">
                <a16:creationId xmlns:a16="http://schemas.microsoft.com/office/drawing/2014/main" id="{9CCACA00-3EED-4CED-BF93-254BA7E9AD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146" y="85284"/>
            <a:ext cx="1763364" cy="132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39278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DFAFFF-9394-4F8F-8C83-5EFEB33266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520367" y="1592589"/>
            <a:ext cx="10515600" cy="840823"/>
          </a:xfrm>
        </p:spPr>
        <p:txBody>
          <a:bodyPr/>
          <a:lstStyle/>
          <a:p>
            <a:pPr algn="ctr"/>
            <a:r>
              <a:rPr lang="en-GB" b="1" dirty="0">
                <a:latin typeface="HfW cursive" panose="00000500000000000000" pitchFamily="2" charset="0"/>
              </a:rPr>
              <a:t>           Safeguarding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904CD5-906F-4723-92BA-BC5B261890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5409" y="2865747"/>
            <a:ext cx="11781181" cy="44958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HfW cursive" panose="00000500000000000000" pitchFamily="2" charset="0"/>
              </a:rPr>
              <a:t>In our school community, we are all fully committed to safeguarding your children so that they can thrive and achieve their full potential.</a:t>
            </a:r>
          </a:p>
          <a:p>
            <a:pPr marL="0" indent="0">
              <a:buNone/>
            </a:pPr>
            <a:endParaRPr lang="en-GB" sz="2400" dirty="0">
              <a:latin typeface="HfW cursive" panose="00000500000000000000" pitchFamily="2" charset="0"/>
            </a:endParaRPr>
          </a:p>
          <a:p>
            <a:pPr marL="0" indent="0">
              <a:buNone/>
            </a:pPr>
            <a:endParaRPr lang="en-GB" sz="2400" dirty="0">
              <a:latin typeface="HfW cursive" panose="00000500000000000000" pitchFamily="2" charset="0"/>
            </a:endParaRPr>
          </a:p>
          <a:p>
            <a:pPr marL="0" indent="0">
              <a:buNone/>
            </a:pPr>
            <a:r>
              <a:rPr lang="en-GB" sz="2400" dirty="0">
                <a:latin typeface="HfW cursive" panose="00000500000000000000" pitchFamily="2" charset="0"/>
              </a:rPr>
              <a:t>The NSPCC has some great resources for parents, from the PANTS campaign (with the wonderful </a:t>
            </a:r>
            <a:r>
              <a:rPr lang="en-GB" sz="2400" dirty="0" err="1">
                <a:latin typeface="HfW cursive" panose="00000500000000000000" pitchFamily="2" charset="0"/>
              </a:rPr>
              <a:t>Pantosaurus</a:t>
            </a:r>
            <a:r>
              <a:rPr lang="en-GB" sz="2400" dirty="0">
                <a:latin typeface="HfW cursive" panose="00000500000000000000" pitchFamily="2" charset="0"/>
              </a:rPr>
              <a:t> song) to the Be Share Aware campaign.  internetmatters.org is also a great starting point with an ABC online safety checklist and age specific advice.  If you need any further advice, please do ask us.</a:t>
            </a:r>
          </a:p>
        </p:txBody>
      </p:sp>
      <p:pic>
        <p:nvPicPr>
          <p:cNvPr id="2050" name="Picture 2" descr="NSPCC Learning: Why language matters: why we shouldn't talk about the  'risky behaviour' of young people experiencing abuse | Croydon Safeguarding">
            <a:extLst>
              <a:ext uri="{FF2B5EF4-FFF2-40B4-BE49-F238E27FC236}">
                <a16:creationId xmlns:a16="http://schemas.microsoft.com/office/drawing/2014/main" id="{9DE35099-3344-49BF-A96C-23EA999A39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409" y="273534"/>
            <a:ext cx="3071191" cy="1727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Keeping kids safe in the sun and on the screen - Internet Matters">
            <a:extLst>
              <a:ext uri="{FF2B5EF4-FFF2-40B4-BE49-F238E27FC236}">
                <a16:creationId xmlns:a16="http://schemas.microsoft.com/office/drawing/2014/main" id="{23440778-189B-4D7C-9B56-CF7AC5F2D0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3933" y="320950"/>
            <a:ext cx="4076702" cy="134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47382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2D8D2-977C-472D-8617-268B530A6C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CCW Cursive Writing 6" panose="03050602040000000000" pitchFamily="66" charset="0"/>
              </a:rPr>
              <a:t>Yearly Topic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F0C6D6-DCBD-4D5E-9332-2B8BD21C02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122" y="1900023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b="1" dirty="0">
                <a:solidFill>
                  <a:srgbClr val="FF0000"/>
                </a:solidFill>
                <a:latin typeface="CCW Cursive Writing 6" panose="03050602040000000000" pitchFamily="66" charset="0"/>
              </a:rPr>
              <a:t>Autumn – Footprints in the sand </a:t>
            </a:r>
          </a:p>
          <a:p>
            <a:pPr marL="0" indent="0">
              <a:buNone/>
            </a:pPr>
            <a:endParaRPr lang="en-GB" sz="3200" b="1" dirty="0">
              <a:latin typeface="CCW Cursive Writing 6" panose="03050602040000000000" pitchFamily="66" charset="0"/>
            </a:endParaRPr>
          </a:p>
          <a:p>
            <a:pPr marL="0" indent="0">
              <a:buNone/>
            </a:pPr>
            <a:endParaRPr lang="en-GB" sz="3200" b="1" dirty="0">
              <a:latin typeface="CCW Cursive Writing 6" panose="03050602040000000000" pitchFamily="66" charset="0"/>
            </a:endParaRPr>
          </a:p>
          <a:p>
            <a:pPr marL="0" indent="0">
              <a:buNone/>
            </a:pPr>
            <a:r>
              <a:rPr lang="en-GB" sz="3200" b="1" dirty="0">
                <a:solidFill>
                  <a:schemeClr val="accent6"/>
                </a:solidFill>
                <a:latin typeface="CCW Cursive Writing 6" panose="03050602040000000000" pitchFamily="66" charset="0"/>
              </a:rPr>
              <a:t>Spring – Ancient Greeks </a:t>
            </a:r>
          </a:p>
          <a:p>
            <a:pPr marL="0" indent="0">
              <a:buNone/>
            </a:pPr>
            <a:endParaRPr lang="en-GB" sz="3200" b="1" dirty="0">
              <a:latin typeface="CCW Cursive Writing 6" panose="03050602040000000000" pitchFamily="66" charset="0"/>
            </a:endParaRPr>
          </a:p>
          <a:p>
            <a:pPr marL="0" indent="0">
              <a:buNone/>
            </a:pPr>
            <a:endParaRPr lang="en-GB" sz="3200" b="1" dirty="0">
              <a:latin typeface="CCW Cursive Writing 6" panose="03050602040000000000" pitchFamily="66" charset="0"/>
            </a:endParaRPr>
          </a:p>
          <a:p>
            <a:pPr marL="0" indent="0">
              <a:buNone/>
            </a:pPr>
            <a:r>
              <a:rPr lang="en-GB" sz="3200" b="1" dirty="0">
                <a:solidFill>
                  <a:schemeClr val="accent4"/>
                </a:solidFill>
                <a:latin typeface="CCW Cursive Writing 6" panose="03050602040000000000" pitchFamily="66" charset="0"/>
              </a:rPr>
              <a:t>Summer- The Ancient Romans</a:t>
            </a:r>
          </a:p>
        </p:txBody>
      </p:sp>
    </p:spTree>
    <p:extLst>
      <p:ext uri="{BB962C8B-B14F-4D97-AF65-F5344CB8AC3E}">
        <p14:creationId xmlns:p14="http://schemas.microsoft.com/office/powerpoint/2010/main" val="2148333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E59A65-AF58-4961-85B1-35AF0DFD48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CW Cursive Writing 6" panose="03050602040000000000" pitchFamily="66" charset="0"/>
              </a:rPr>
              <a:t>Year 4 class showcase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8F2842-3ED0-4F1C-97D9-F5F909C123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u="sng" dirty="0">
                <a:latin typeface="CCW Cursive Writing 6" panose="03050602040000000000" pitchFamily="66" charset="0"/>
              </a:rPr>
              <a:t>Please join us!</a:t>
            </a:r>
          </a:p>
          <a:p>
            <a:pPr marL="0" indent="0">
              <a:buNone/>
            </a:pPr>
            <a:endParaRPr lang="en-GB" dirty="0">
              <a:latin typeface="CCW Cursive Writing 6" panose="03050602040000000000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CW Cursive Writing 6" panose="03050602040000000000" pitchFamily="66" charset="0"/>
              </a:rPr>
              <a:t>17</a:t>
            </a:r>
            <a:r>
              <a:rPr lang="en-GB" baseline="30000" dirty="0">
                <a:latin typeface="CCW Cursive Writing 6" panose="03050602040000000000" pitchFamily="66" charset="0"/>
              </a:rPr>
              <a:t>th</a:t>
            </a:r>
            <a:r>
              <a:rPr lang="en-GB" dirty="0">
                <a:latin typeface="CCW Cursive Writing 6" panose="03050602040000000000" pitchFamily="66" charset="0"/>
              </a:rPr>
              <a:t>  November </a:t>
            </a:r>
          </a:p>
          <a:p>
            <a:pPr marL="0" indent="0">
              <a:buNone/>
            </a:pPr>
            <a:endParaRPr lang="en-GB" dirty="0">
              <a:latin typeface="CCW Cursive Writing 6" panose="03050602040000000000" pitchFamily="66" charset="0"/>
            </a:endParaRPr>
          </a:p>
          <a:p>
            <a:pPr marL="0" indent="0">
              <a:buNone/>
            </a:pPr>
            <a:endParaRPr lang="en-GB" dirty="0">
              <a:latin typeface="CCW Cursive Writing 6" panose="03050602040000000000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CW Cursive Writing 6" panose="03050602040000000000" pitchFamily="66" charset="0"/>
              </a:rPr>
              <a:t>5</a:t>
            </a:r>
            <a:r>
              <a:rPr lang="en-GB" baseline="30000" dirty="0">
                <a:latin typeface="CCW Cursive Writing 6" panose="03050602040000000000" pitchFamily="66" charset="0"/>
              </a:rPr>
              <a:t>th</a:t>
            </a:r>
            <a:r>
              <a:rPr lang="en-GB" dirty="0">
                <a:latin typeface="CCW Cursive Writing 6" panose="03050602040000000000" pitchFamily="66" charset="0"/>
              </a:rPr>
              <a:t> February </a:t>
            </a:r>
          </a:p>
          <a:p>
            <a:pPr marL="0" indent="0">
              <a:buNone/>
            </a:pPr>
            <a:endParaRPr lang="en-GB" dirty="0">
              <a:latin typeface="CCW Cursive Writing 6" panose="03050602040000000000" pitchFamily="66" charset="0"/>
            </a:endParaRPr>
          </a:p>
          <a:p>
            <a:pPr marL="0" indent="0">
              <a:buNone/>
            </a:pPr>
            <a:endParaRPr lang="en-GB" dirty="0">
              <a:latin typeface="CCW Cursive Writing 6" panose="03050602040000000000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CW Cursive Writing 6" panose="03050602040000000000" pitchFamily="66" charset="0"/>
              </a:rPr>
              <a:t>2</a:t>
            </a:r>
            <a:r>
              <a:rPr lang="en-GB" baseline="30000" dirty="0">
                <a:latin typeface="CCW Cursive Writing 6" panose="03050602040000000000" pitchFamily="66" charset="0"/>
              </a:rPr>
              <a:t>nd</a:t>
            </a:r>
            <a:r>
              <a:rPr lang="en-GB" dirty="0">
                <a:latin typeface="CCW Cursive Writing 6" panose="03050602040000000000" pitchFamily="66" charset="0"/>
              </a:rPr>
              <a:t> June </a:t>
            </a:r>
          </a:p>
        </p:txBody>
      </p:sp>
    </p:spTree>
    <p:extLst>
      <p:ext uri="{BB962C8B-B14F-4D97-AF65-F5344CB8AC3E}">
        <p14:creationId xmlns:p14="http://schemas.microsoft.com/office/powerpoint/2010/main" val="35516497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7F953E0-6B31-4E2F-AD46-08FDB97BAB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en-GB" b="1" dirty="0"/>
              <a:t>Positive behaviour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6AE0740-492C-425D-B8F1-3B3FE1B01D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6409" y="1205949"/>
            <a:ext cx="11221278" cy="535387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3500" dirty="0"/>
              <a:t>In our school, we want to make sure that all of our children are supported and encouraged to be:</a:t>
            </a:r>
          </a:p>
          <a:p>
            <a:pPr marL="0" indent="0">
              <a:buNone/>
            </a:pPr>
            <a:endParaRPr lang="en-GB" sz="3500" dirty="0"/>
          </a:p>
          <a:p>
            <a:pPr>
              <a:buFont typeface="Wingdings" panose="05000000000000000000" pitchFamily="2" charset="2"/>
              <a:buChar char="ü"/>
            </a:pPr>
            <a:r>
              <a:rPr lang="en-GB" sz="3500" dirty="0"/>
              <a:t> </a:t>
            </a:r>
            <a:r>
              <a:rPr lang="en-GB" sz="3500" dirty="0">
                <a:solidFill>
                  <a:srgbClr val="FF0000"/>
                </a:solidFill>
              </a:rPr>
              <a:t>ready</a:t>
            </a:r>
            <a:r>
              <a:rPr lang="en-GB" sz="3500" dirty="0"/>
              <a:t> (to make the most of all opportunities in school and allow others to do the same)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3500" dirty="0">
                <a:solidFill>
                  <a:srgbClr val="FF0000"/>
                </a:solidFill>
              </a:rPr>
              <a:t>respectful</a:t>
            </a:r>
            <a:r>
              <a:rPr lang="en-GB" sz="3500" dirty="0"/>
              <a:t> (to all members of the school and wider society)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3500" dirty="0">
                <a:solidFill>
                  <a:srgbClr val="FF0000"/>
                </a:solidFill>
              </a:rPr>
              <a:t>safe</a:t>
            </a:r>
            <a:r>
              <a:rPr lang="en-GB" sz="3500" dirty="0"/>
              <a:t> (through showing protective behaviours towards themselves and others)</a:t>
            </a:r>
          </a:p>
          <a:p>
            <a:pPr marL="0" indent="0">
              <a:buNone/>
            </a:pPr>
            <a:endParaRPr lang="en-GB" sz="3500" dirty="0"/>
          </a:p>
          <a:p>
            <a:pPr marL="0" indent="0">
              <a:buNone/>
            </a:pPr>
            <a:r>
              <a:rPr lang="en-GB" sz="3500" dirty="0"/>
              <a:t>Learning about appropriate behaviours is like all learning in school  – there are good days and not so good days.  Some children will find it easy to follow behaviour expectations, others may require additional support and understanding.</a:t>
            </a:r>
            <a:endParaRPr lang="en-GB" sz="3500" b="1" dirty="0"/>
          </a:p>
          <a:p>
            <a:pPr>
              <a:buFont typeface="Wingdings" panose="05000000000000000000" pitchFamily="2" charset="2"/>
              <a:buChar char="ü"/>
            </a:pPr>
            <a:endParaRPr lang="en-GB" dirty="0"/>
          </a:p>
          <a:p>
            <a:pPr>
              <a:buFont typeface="Wingdings" panose="05000000000000000000" pitchFamily="2" charset="2"/>
              <a:buChar char="Ø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0262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F9324C-C421-43F4-934E-155FB200AD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8297" y="285611"/>
            <a:ext cx="11688416" cy="5811838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/>
              <a:t>Our goal is not that children are treated </a:t>
            </a:r>
            <a:r>
              <a:rPr lang="en-GB" i="1" dirty="0"/>
              <a:t>equally</a:t>
            </a:r>
            <a:r>
              <a:rPr lang="en-GB" dirty="0"/>
              <a:t> but that they are treated with </a:t>
            </a:r>
            <a:r>
              <a:rPr lang="en-GB" i="1" dirty="0"/>
              <a:t>equity </a:t>
            </a:r>
            <a:r>
              <a:rPr lang="en-GB" dirty="0"/>
              <a:t>so that they can access opportunities, thrive and become the people that God intended them to be.  </a:t>
            </a:r>
          </a:p>
        </p:txBody>
      </p:sp>
      <p:pic>
        <p:nvPicPr>
          <p:cNvPr id="1028" name="Picture 4" descr="Illustrating Equality VS Equity - Interaction Institute for Social Change :  Interaction Institute for Social Change">
            <a:extLst>
              <a:ext uri="{FF2B5EF4-FFF2-40B4-BE49-F238E27FC236}">
                <a16:creationId xmlns:a16="http://schemas.microsoft.com/office/drawing/2014/main" id="{A896D6E5-8BDA-4A6A-9F80-2EE6CA045F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287" y="1514060"/>
            <a:ext cx="6904381" cy="5178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E67C07F-A160-4C0E-9178-3A91B1F7D079}"/>
              </a:ext>
            </a:extLst>
          </p:cNvPr>
          <p:cNvSpPr/>
          <p:nvPr/>
        </p:nvSpPr>
        <p:spPr>
          <a:xfrm>
            <a:off x="7182678" y="1669774"/>
            <a:ext cx="4784035" cy="502257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/>
              <a:t>This may mean that some of our children may need more chances, more understanding, time out, shorter tasks, more patience and tolerance … as a Catholic school we are invested in every individual.  There may be times that other children may perceive this as ‘unfair’ – “Why didn’t I get a box?” - but we are aiming towards developing a shared understanding across our school that true fairness is when </a:t>
            </a:r>
            <a:r>
              <a:rPr lang="en-GB" sz="2200" b="1" u="sng" dirty="0"/>
              <a:t>everyone</a:t>
            </a:r>
            <a:r>
              <a:rPr lang="en-GB" sz="2200" dirty="0"/>
              <a:t> gets what they need.</a:t>
            </a:r>
          </a:p>
        </p:txBody>
      </p:sp>
    </p:spTree>
    <p:extLst>
      <p:ext uri="{BB962C8B-B14F-4D97-AF65-F5344CB8AC3E}">
        <p14:creationId xmlns:p14="http://schemas.microsoft.com/office/powerpoint/2010/main" val="1258674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12B386-3D9F-4FA4-BA12-ADA48688DA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214438"/>
            <a:ext cx="9144000" cy="2387600"/>
          </a:xfrm>
        </p:spPr>
        <p:txBody>
          <a:bodyPr>
            <a:prstTxWarp prst="textArchUp">
              <a:avLst/>
            </a:prstTxWarp>
            <a:normAutofit/>
          </a:bodyPr>
          <a:lstStyle/>
          <a:p>
            <a:r>
              <a:rPr lang="en-GB" sz="8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fW cursive" panose="00000500000000000000" pitchFamily="2" charset="0"/>
              </a:rPr>
              <a:t>Times tables</a:t>
            </a:r>
            <a:endParaRPr lang="en-GB" sz="8800" dirty="0">
              <a:latin typeface="HfW cursive" panose="00000500000000000000" pitchFamily="2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55C1C1-538D-4CAC-BF52-34A3DF95EF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5774" y="4317240"/>
            <a:ext cx="12046226" cy="2951577"/>
          </a:xfrm>
        </p:spPr>
        <p:txBody>
          <a:bodyPr>
            <a:normAutofit fontScale="55000" lnSpcReduction="20000"/>
          </a:bodyPr>
          <a:lstStyle/>
          <a:p>
            <a:pPr>
              <a:lnSpc>
                <a:spcPct val="170000"/>
              </a:lnSpc>
            </a:pPr>
            <a:r>
              <a:rPr lang="en-GB" sz="6600" dirty="0">
                <a:ln w="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fW cursive" panose="00000500000000000000" pitchFamily="2" charset="0"/>
              </a:rPr>
              <a:t>In June, your children will complete a government issued times tables test. This is all tables up to 12x12. They will complete this on a computer.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96B1DD-B66B-40EA-A9E4-05E7A102D3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173" b="92593" l="10000" r="90000">
                        <a14:foregroundMark x1="29167" y1="7284" x2="28929" y2="14938"/>
                        <a14:foregroundMark x1="28929" y1="14938" x2="28810" y2="15309"/>
                        <a14:foregroundMark x1="45119" y1="49630" x2="56905" y2="49506"/>
                        <a14:foregroundMark x1="69524" y1="92593" x2="59286" y2="90000"/>
                        <a14:foregroundMark x1="57619" y1="54938" x2="47619" y2="52963"/>
                        <a14:foregroundMark x1="26310" y1="90494" x2="38214" y2="90617"/>
                        <a14:foregroundMark x1="40119" y1="91235" x2="40714" y2="84444"/>
                        <a14:foregroundMark x1="70833" y1="6173" x2="72500" y2="7160"/>
                        <a14:foregroundMark x1="26667" y1="6173" x2="28452" y2="753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589669" y="1412174"/>
            <a:ext cx="3012661" cy="2905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0512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12B386-3D9F-4FA4-BA12-ADA48688DA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214438"/>
            <a:ext cx="9144000" cy="2387600"/>
          </a:xfrm>
        </p:spPr>
        <p:txBody>
          <a:bodyPr>
            <a:prstTxWarp prst="textArchUp">
              <a:avLst/>
            </a:prstTxWarp>
            <a:normAutofit/>
          </a:bodyPr>
          <a:lstStyle/>
          <a:p>
            <a:r>
              <a:rPr lang="en-GB" sz="8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fW cursive" panose="00000500000000000000" pitchFamily="2" charset="0"/>
              </a:rPr>
              <a:t>S[</a:t>
            </a:r>
            <a:r>
              <a:rPr lang="en-GB" sz="8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fW cursive" panose="00000500000000000000" pitchFamily="2" charset="0"/>
              </a:rPr>
              <a:t>pellings</a:t>
            </a:r>
            <a:endParaRPr lang="en-GB" sz="8800" dirty="0">
              <a:latin typeface="HfW cursive" panose="00000500000000000000" pitchFamily="2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55C1C1-538D-4CAC-BF52-34A3DF95EF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5774" y="4317241"/>
            <a:ext cx="12046226" cy="2387600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70000"/>
              </a:lnSpc>
            </a:pPr>
            <a:r>
              <a:rPr lang="en-GB" sz="4000" dirty="0">
                <a:ln w="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fW cursive" panose="00000500000000000000" pitchFamily="2" charset="0"/>
              </a:rPr>
              <a:t>Children are all sent home with paper copies of the spellings they need to learn, they will also have games set on </a:t>
            </a:r>
            <a:r>
              <a:rPr lang="en-GB" sz="4000" dirty="0" err="1">
                <a:ln w="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fW cursive" panose="00000500000000000000" pitchFamily="2" charset="0"/>
              </a:rPr>
              <a:t>SpellingShed</a:t>
            </a:r>
            <a:r>
              <a:rPr lang="en-GB" sz="4000" dirty="0">
                <a:ln w="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fW cursive" panose="00000500000000000000" pitchFamily="2" charset="0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01EF79-4953-4B54-BDB2-B9CD5A5566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4834" y="1429441"/>
            <a:ext cx="3782331" cy="2925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7149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C55C1C1-538D-4CAC-BF52-34A3DF95EF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5774" y="4317241"/>
            <a:ext cx="12046226" cy="2387600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70000"/>
              </a:lnSpc>
            </a:pPr>
            <a:r>
              <a:rPr lang="en-GB" sz="4000" dirty="0">
                <a:ln w="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fW cursive" panose="00000500000000000000" pitchFamily="2" charset="0"/>
              </a:rPr>
              <a:t>All children have a reading record, they can write in this themselves when they have read, some children will make a comment about the book, some will draw a picture.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9DAD329-9A86-424D-B3B4-B9B1F4DB00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8815" y="1623323"/>
            <a:ext cx="2794369" cy="269391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412B386-3D9F-4FA4-BA12-ADA48688DA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214438"/>
            <a:ext cx="9144000" cy="2387600"/>
          </a:xfrm>
        </p:spPr>
        <p:txBody>
          <a:bodyPr>
            <a:prstTxWarp prst="textArchUp">
              <a:avLst/>
            </a:prstTxWarp>
            <a:normAutofit/>
          </a:bodyPr>
          <a:lstStyle/>
          <a:p>
            <a:r>
              <a:rPr lang="en-GB" sz="8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fW cursive" panose="00000500000000000000" pitchFamily="2" charset="0"/>
              </a:rPr>
              <a:t>Reading</a:t>
            </a:r>
            <a:endParaRPr lang="en-GB" sz="8800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81079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C55C1C1-538D-4CAC-BF52-34A3DF95EF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5774" y="4317241"/>
            <a:ext cx="12046226" cy="2387600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70000"/>
              </a:lnSpc>
            </a:pPr>
            <a:r>
              <a:rPr lang="en-GB" sz="4000" dirty="0">
                <a:ln w="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fW cursive" panose="00000500000000000000" pitchFamily="2" charset="0"/>
              </a:rPr>
              <a:t>Alongside the termly homework sheet (set on </a:t>
            </a:r>
            <a:r>
              <a:rPr lang="en-GB" sz="4000" dirty="0" err="1">
                <a:ln w="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fW cursive" panose="00000500000000000000" pitchFamily="2" charset="0"/>
              </a:rPr>
              <a:t>bromcom</a:t>
            </a:r>
            <a:r>
              <a:rPr lang="en-GB" sz="4000" dirty="0">
                <a:ln w="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fW cursive" panose="00000500000000000000" pitchFamily="2" charset="0"/>
              </a:rPr>
              <a:t>, this Friday), children are also set spellings on spelling shed, times tables on TTRS and expected to read at home. We have in class reward charts to encourage this.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9DAD329-9A86-424D-B3B4-B9B1F4DB00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9892" y="1623323"/>
            <a:ext cx="2794369" cy="269391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412B386-3D9F-4FA4-BA12-ADA48688DA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214438"/>
            <a:ext cx="9144000" cy="2387600"/>
          </a:xfrm>
        </p:spPr>
        <p:txBody>
          <a:bodyPr>
            <a:prstTxWarp prst="textArchUp">
              <a:avLst/>
            </a:prstTxWarp>
            <a:normAutofit/>
          </a:bodyPr>
          <a:lstStyle/>
          <a:p>
            <a:r>
              <a:rPr lang="en-GB" sz="8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fW cursive" panose="00000500000000000000" pitchFamily="2" charset="0"/>
              </a:rPr>
              <a:t>Homework</a:t>
            </a:r>
            <a:endParaRPr lang="en-GB" sz="8800" dirty="0">
              <a:latin typeface="HfW cursive" panose="00000500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29961ED-1808-4F0F-86E4-F7CAF3534C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397" y="1211125"/>
            <a:ext cx="3782331" cy="292500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63A7BA4-D40C-41E0-8A76-292EAE9F9E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173" b="92593" l="10000" r="90000">
                        <a14:foregroundMark x1="29167" y1="7284" x2="28929" y2="14938"/>
                        <a14:foregroundMark x1="28929" y1="14938" x2="28810" y2="15309"/>
                        <a14:foregroundMark x1="45119" y1="49630" x2="56905" y2="49506"/>
                        <a14:foregroundMark x1="69524" y1="92593" x2="59286" y2="90000"/>
                        <a14:foregroundMark x1="57619" y1="54938" x2="47619" y2="52963"/>
                        <a14:foregroundMark x1="26310" y1="90494" x2="38214" y2="90617"/>
                        <a14:foregroundMark x1="40119" y1="91235" x2="40714" y2="84444"/>
                        <a14:foregroundMark x1="70833" y1="6173" x2="72500" y2="7160"/>
                        <a14:foregroundMark x1="26667" y1="6173" x2="28452" y2="753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51426" y="1412175"/>
            <a:ext cx="3012661" cy="2905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2727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12B386-3D9F-4FA4-BA12-ADA48688DA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214438"/>
            <a:ext cx="9144000" cy="2387600"/>
          </a:xfrm>
        </p:spPr>
        <p:txBody>
          <a:bodyPr>
            <a:prstTxWarp prst="textArchUp">
              <a:avLst/>
            </a:prstTxWarp>
            <a:normAutofit/>
          </a:bodyPr>
          <a:lstStyle/>
          <a:p>
            <a:r>
              <a:rPr lang="en-GB" sz="8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fW cursive" panose="00000500000000000000" pitchFamily="2" charset="0"/>
              </a:rPr>
              <a:t>Snack time</a:t>
            </a:r>
            <a:endParaRPr lang="en-GB" sz="8800" dirty="0">
              <a:latin typeface="HfW cursive" panose="00000500000000000000" pitchFamily="2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55C1C1-538D-4CAC-BF52-34A3DF95EF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5774" y="4781067"/>
            <a:ext cx="12046226" cy="2387600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GB" sz="4000" dirty="0">
                <a:ln w="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fW cursive" panose="00000500000000000000" pitchFamily="2" charset="0"/>
              </a:rPr>
              <a:t>All snacks should either a fruit of vegetable. This is in line with the school’s policy.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81F3C2E-4F40-4EDD-92BC-2EF401D817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5772" y="1665145"/>
            <a:ext cx="5300455" cy="3115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3682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12B386-3D9F-4FA4-BA12-ADA48688DA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214438"/>
            <a:ext cx="9144000" cy="2387600"/>
          </a:xfrm>
        </p:spPr>
        <p:txBody>
          <a:bodyPr>
            <a:prstTxWarp prst="textArchUp">
              <a:avLst/>
            </a:prstTxWarp>
            <a:normAutofit/>
          </a:bodyPr>
          <a:lstStyle/>
          <a:p>
            <a:r>
              <a:rPr lang="en-GB" sz="8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fW cursive" panose="00000500000000000000" pitchFamily="2" charset="0"/>
              </a:rPr>
              <a:t>Questions?</a:t>
            </a:r>
            <a:endParaRPr lang="en-GB" sz="8800" dirty="0">
              <a:latin typeface="HfW cursive" panose="00000500000000000000" pitchFamily="2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55C1C1-538D-4CAC-BF52-34A3DF95EF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887" y="3834296"/>
            <a:ext cx="12046226" cy="2387600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GB" sz="4000" dirty="0">
                <a:ln w="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fW cursive" panose="00000500000000000000" pitchFamily="2" charset="0"/>
              </a:rPr>
              <a:t>Thank you for coming.</a:t>
            </a:r>
          </a:p>
          <a:p>
            <a:pPr>
              <a:lnSpc>
                <a:spcPct val="170000"/>
              </a:lnSpc>
            </a:pPr>
            <a:r>
              <a:rPr lang="en-GB" sz="4000" dirty="0">
                <a:ln w="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fW cursive" panose="00000500000000000000" pitchFamily="2" charset="0"/>
              </a:rPr>
              <a:t>year4</a:t>
            </a:r>
            <a:r>
              <a:rPr lang="en-GB" sz="4000" dirty="0">
                <a:ln w="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@</a:t>
            </a:r>
            <a:r>
              <a:rPr lang="en-GB" sz="4000" dirty="0">
                <a:ln w="0"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fW cursive" panose="00000500000000000000" pitchFamily="2" charset="0"/>
              </a:rPr>
              <a:t>englishmartyrs.school</a:t>
            </a:r>
            <a:endParaRPr lang="en-GB" sz="4000" dirty="0">
              <a:ln w="0"/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4482A07-92F3-415E-BDCD-2652893257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4411" y="1585912"/>
            <a:ext cx="3369671" cy="2248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260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904</Words>
  <Application>Microsoft Office PowerPoint</Application>
  <PresentationFormat>Widescreen</PresentationFormat>
  <Paragraphs>75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Arial</vt:lpstr>
      <vt:lpstr>Calibri</vt:lpstr>
      <vt:lpstr>Calibri Light</vt:lpstr>
      <vt:lpstr>CCW Cursive Writing 6</vt:lpstr>
      <vt:lpstr>Comic Sans MS</vt:lpstr>
      <vt:lpstr>HfW cursive</vt:lpstr>
      <vt:lpstr>Wingdings</vt:lpstr>
      <vt:lpstr>Office Theme</vt:lpstr>
      <vt:lpstr>Welcome to Year 4</vt:lpstr>
      <vt:lpstr>School uniform</vt:lpstr>
      <vt:lpstr>PE days are Monday and Wednesday.</vt:lpstr>
      <vt:lpstr>School uniform reward</vt:lpstr>
      <vt:lpstr>Attendance and Punctuality</vt:lpstr>
      <vt:lpstr>           Safeguarding</vt:lpstr>
      <vt:lpstr>Yearly Topic Overview</vt:lpstr>
      <vt:lpstr>Year 4 class showcase </vt:lpstr>
      <vt:lpstr>Positive behaviour</vt:lpstr>
      <vt:lpstr>PowerPoint Presentation</vt:lpstr>
      <vt:lpstr>Times tables</vt:lpstr>
      <vt:lpstr>S[pellings</vt:lpstr>
      <vt:lpstr>Reading</vt:lpstr>
      <vt:lpstr>Homework</vt:lpstr>
      <vt:lpstr>Snack time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</dc:title>
  <dc:creator>Kayley Kingston</dc:creator>
  <cp:lastModifiedBy>Amber Herod</cp:lastModifiedBy>
  <cp:revision>29</cp:revision>
  <dcterms:created xsi:type="dcterms:W3CDTF">2024-05-13T14:24:08Z</dcterms:created>
  <dcterms:modified xsi:type="dcterms:W3CDTF">2025-09-18T06:41:24Z</dcterms:modified>
</cp:coreProperties>
</file>