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5" r:id="rId3"/>
    <p:sldId id="258" r:id="rId4"/>
    <p:sldId id="257" r:id="rId5"/>
    <p:sldId id="259" r:id="rId6"/>
    <p:sldId id="284" r:id="rId7"/>
    <p:sldId id="260" r:id="rId8"/>
    <p:sldId id="261" r:id="rId9"/>
    <p:sldId id="262" r:id="rId10"/>
    <p:sldId id="285" r:id="rId11"/>
    <p:sldId id="263" r:id="rId12"/>
    <p:sldId id="264" r:id="rId13"/>
    <p:sldId id="265" r:id="rId14"/>
    <p:sldId id="286" r:id="rId15"/>
    <p:sldId id="267" r:id="rId16"/>
    <p:sldId id="266" r:id="rId17"/>
    <p:sldId id="268" r:id="rId18"/>
    <p:sldId id="287" r:id="rId19"/>
    <p:sldId id="269" r:id="rId20"/>
    <p:sldId id="270" r:id="rId21"/>
    <p:sldId id="271" r:id="rId22"/>
    <p:sldId id="288" r:id="rId23"/>
    <p:sldId id="272" r:id="rId24"/>
    <p:sldId id="273" r:id="rId25"/>
    <p:sldId id="274" r:id="rId26"/>
    <p:sldId id="289" r:id="rId27"/>
    <p:sldId id="275" r:id="rId28"/>
    <p:sldId id="276" r:id="rId29"/>
    <p:sldId id="277" r:id="rId30"/>
    <p:sldId id="290" r:id="rId31"/>
    <p:sldId id="279" r:id="rId32"/>
    <p:sldId id="278" r:id="rId33"/>
    <p:sldId id="296" r:id="rId34"/>
    <p:sldId id="292" r:id="rId35"/>
    <p:sldId id="281" r:id="rId36"/>
    <p:sldId id="280" r:id="rId37"/>
    <p:sldId id="297" r:id="rId38"/>
    <p:sldId id="298" r:id="rId39"/>
    <p:sldId id="282" r:id="rId40"/>
    <p:sldId id="283" r:id="rId41"/>
    <p:sldId id="299" r:id="rId42"/>
    <p:sldId id="291" r:id="rId43"/>
    <p:sldId id="300" r:id="rId44"/>
    <p:sldId id="301" r:id="rId45"/>
    <p:sldId id="302" r:id="rId46"/>
    <p:sldId id="303" r:id="rId47"/>
    <p:sldId id="293" r:id="rId48"/>
    <p:sldId id="294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74" d="100"/>
          <a:sy n="74" d="100"/>
        </p:scale>
        <p:origin x="33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fld id="{F9B855BD-F95A-4658-BBCB-5E1C68224450}" type="datetimeFigureOut">
              <a:rPr lang="en-GB" smtClean="0"/>
              <a:pPr/>
              <a:t>04/12/2024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fld id="{F4EAE696-4354-4216-A4F0-D62466B5DE7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if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if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46 music not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316" y="4428341"/>
            <a:ext cx="2288458" cy="1961535"/>
          </a:xfrm>
          <a:prstGeom prst="rect">
            <a:avLst/>
          </a:prstGeom>
        </p:spPr>
      </p:pic>
      <p:pic>
        <p:nvPicPr>
          <p:cNvPr id="5" name="Picture 4" descr="n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604494" y="6389876"/>
            <a:ext cx="4550064" cy="53059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8800" y="2330245"/>
            <a:ext cx="94633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Berlin Sans FB" panose="020E0602020502020306" pitchFamily="34" charset="0"/>
              </a:rPr>
              <a:t>Song of Sounds</a:t>
            </a:r>
            <a:endParaRPr lang="en-GB" sz="10000" dirty="0">
              <a:latin typeface="Berlin Sans FB" panose="020E0602020502020306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1355" y="70431"/>
            <a:ext cx="1994890" cy="31215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5323" y="2123767"/>
            <a:ext cx="2627018" cy="4441091"/>
          </a:xfrm>
          <a:prstGeom prst="rect">
            <a:avLst/>
          </a:prstGeom>
        </p:spPr>
      </p:pic>
      <p:pic>
        <p:nvPicPr>
          <p:cNvPr id="9" name="Picture 8" descr="46 music not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9541" y="368710"/>
            <a:ext cx="2288458" cy="1961535"/>
          </a:xfrm>
          <a:prstGeom prst="rect">
            <a:avLst/>
          </a:prstGeom>
        </p:spPr>
      </p:pic>
      <p:pic>
        <p:nvPicPr>
          <p:cNvPr id="7" name="Song-of-Sounds-2020RachaelSong2.26193082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132394" y="72601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3"/>
    </mc:Choice>
    <mc:Fallback xmlns="">
      <p:transition spd="slow" advTm="2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8857" y="2338120"/>
            <a:ext cx="9463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Berlin Sans FB" panose="020E0602020502020306" pitchFamily="34" charset="0"/>
              </a:rPr>
              <a:t>We can sing a song of sounds, 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  <p:pic>
        <p:nvPicPr>
          <p:cNvPr id="3" name="Picture 2" descr="46 music not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94046" y="243069"/>
            <a:ext cx="2073863" cy="1777597"/>
          </a:xfrm>
          <a:prstGeom prst="rect">
            <a:avLst/>
          </a:prstGeom>
        </p:spPr>
      </p:pic>
      <p:pic>
        <p:nvPicPr>
          <p:cNvPr id="5" name="Picture 4" descr="46 music not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331" y="4678102"/>
            <a:ext cx="2073863" cy="177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8"/>
    </mc:Choice>
    <mc:Fallback xmlns="">
      <p:transition spd="slow" advTm="5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364" y="552303"/>
            <a:ext cx="6686237" cy="4624339"/>
          </a:xfrm>
          <a:prstGeom prst="rect">
            <a:avLst/>
          </a:prstGeom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758" y="1122947"/>
            <a:ext cx="3824156" cy="346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23406" y="5618351"/>
            <a:ext cx="6957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Train in the rain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0741157"/>
      </p:ext>
    </p:extLst>
  </p:cSld>
  <p:clrMapOvr>
    <a:masterClrMapping/>
  </p:clrMapOvr>
  <p:transition advTm="28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21" y="272955"/>
            <a:ext cx="5411601" cy="4982352"/>
          </a:xfrm>
          <a:prstGeom prst="rect">
            <a:avLst/>
          </a:prstGeom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6502" y="1026696"/>
            <a:ext cx="4550575" cy="40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4949" y="5487721"/>
            <a:ext cx="6507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May I play ay </a:t>
            </a:r>
            <a:r>
              <a:rPr lang="en-GB" sz="5400" dirty="0" err="1">
                <a:latin typeface="Berlin Sans FB" panose="020E0602020502020306" pitchFamily="34" charset="0"/>
              </a:rPr>
              <a:t>ay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ay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48833"/>
      </p:ext>
    </p:extLst>
  </p:cSld>
  <p:clrMapOvr>
    <a:masterClrMapping/>
  </p:clrMapOvr>
  <p:transition advTm="2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029" y="0"/>
            <a:ext cx="5780372" cy="5355772"/>
          </a:xfrm>
          <a:prstGeom prst="rect">
            <a:avLst/>
          </a:prstGeom>
        </p:spPr>
      </p:pic>
      <p:pic>
        <p:nvPicPr>
          <p:cNvPr id="6" name="Picture 5" descr="Picture6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1148" y="1367258"/>
            <a:ext cx="5472855" cy="33210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9863" y="5618351"/>
            <a:ext cx="7305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Bake a cake a-e </a:t>
            </a:r>
            <a:r>
              <a:rPr lang="en-GB" sz="5400" dirty="0" err="1">
                <a:latin typeface="Berlin Sans FB" panose="020E0602020502020306" pitchFamily="34" charset="0"/>
              </a:rPr>
              <a:t>a-e</a:t>
            </a:r>
            <a:r>
              <a:rPr lang="en-GB" sz="5400" dirty="0">
                <a:latin typeface="Berlin Sans FB" panose="020E0602020502020306" pitchFamily="34" charset="0"/>
              </a:rPr>
              <a:t> a-e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p:transition advTm="29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1658" y="27735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9"/>
    </mc:Choice>
    <mc:Fallback xmlns="">
      <p:transition spd="slow" advTm="1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3261" y="470416"/>
            <a:ext cx="7806700" cy="5407831"/>
          </a:xfrm>
          <a:prstGeom prst="rect">
            <a:avLst/>
          </a:prstGeom>
        </p:spPr>
      </p:pic>
      <p:pic>
        <p:nvPicPr>
          <p:cNvPr id="5" name="Picture 4" descr="Picture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9247" y="1831589"/>
            <a:ext cx="4224179" cy="23772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9863" y="5618351"/>
            <a:ext cx="80461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Busy </a:t>
            </a:r>
            <a:r>
              <a:rPr lang="en-GB" sz="5400" dirty="0" err="1">
                <a:latin typeface="Berlin Sans FB" pitchFamily="34" charset="0"/>
              </a:rPr>
              <a:t>busy</a:t>
            </a:r>
            <a:r>
              <a:rPr lang="en-GB" sz="5400" dirty="0">
                <a:latin typeface="Berlin Sans FB" pitchFamily="34" charset="0"/>
              </a:rPr>
              <a:t> bee </a:t>
            </a:r>
            <a:r>
              <a:rPr lang="en-GB" sz="5400" dirty="0" err="1">
                <a:latin typeface="Berlin Sans FB" pitchFamily="34" charset="0"/>
              </a:rPr>
              <a:t>ee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4"/>
    </mc:Choice>
    <mc:Fallback xmlns="">
      <p:transition spd="slow" advTm="2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0099"/>
            <a:ext cx="6472072" cy="5004926"/>
          </a:xfrm>
          <a:prstGeom prst="rect">
            <a:avLst/>
          </a:prstGeom>
        </p:spPr>
      </p:pic>
      <p:pic>
        <p:nvPicPr>
          <p:cNvPr id="5" name="Picture 4" descr="Picture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4592" y="2081595"/>
            <a:ext cx="4407044" cy="24625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Beans in your dreams ea </a:t>
            </a:r>
            <a:r>
              <a:rPr lang="en-GB" sz="5400" dirty="0" err="1">
                <a:latin typeface="Berlin Sans FB" pitchFamily="34" charset="0"/>
              </a:rPr>
              <a:t>ea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ea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9"/>
    </mc:Choice>
    <mc:Fallback xmlns="">
      <p:transition spd="slow" advTm="3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11091">
            <a:off x="5268671" y="846162"/>
            <a:ext cx="6304631" cy="5049672"/>
          </a:xfrm>
          <a:prstGeom prst="rect">
            <a:avLst/>
          </a:prstGeom>
        </p:spPr>
      </p:pic>
      <p:pic>
        <p:nvPicPr>
          <p:cNvPr id="5" name="Picture 4" descr="Picture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965" y="2184605"/>
            <a:ext cx="5132408" cy="21760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81943" y="56328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Perfect Pete e-e </a:t>
            </a:r>
            <a:r>
              <a:rPr lang="en-GB" sz="5400" dirty="0" err="1">
                <a:latin typeface="Berlin Sans FB" pitchFamily="34" charset="0"/>
              </a:rPr>
              <a:t>e-e</a:t>
            </a:r>
            <a:r>
              <a:rPr lang="en-GB" sz="5400" dirty="0">
                <a:latin typeface="Berlin Sans FB" pitchFamily="34" charset="0"/>
              </a:rPr>
              <a:t> e-e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9"/>
    </mc:Choice>
    <mc:Fallback xmlns="">
      <p:transition spd="slow" advTm="2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43835" y="2851267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6"/>
    </mc:Choice>
    <mc:Fallback xmlns="">
      <p:transition spd="slow" advTm="2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268" y="738275"/>
            <a:ext cx="5453230" cy="4656020"/>
          </a:xfrm>
          <a:prstGeom prst="rect">
            <a:avLst/>
          </a:prstGeom>
        </p:spPr>
      </p:pic>
      <p:pic>
        <p:nvPicPr>
          <p:cNvPr id="5" name="Picture 4" descr="Pictur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68652" y="1328501"/>
            <a:ext cx="5205554" cy="373653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17201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Soar up high </a:t>
            </a:r>
            <a:r>
              <a:rPr lang="en-GB" sz="5400" dirty="0" err="1">
                <a:latin typeface="Berlin Sans FB" pitchFamily="34" charset="0"/>
              </a:rPr>
              <a:t>igh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igh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2"/>
    </mc:Choice>
    <mc:Fallback xmlns="">
      <p:transition spd="slow" advTm="2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14535" y="243255"/>
            <a:ext cx="5817930" cy="5330231"/>
          </a:xfrm>
          <a:prstGeom prst="rect">
            <a:avLst/>
          </a:prstGeom>
        </p:spPr>
      </p:pic>
      <p:pic>
        <p:nvPicPr>
          <p:cNvPr id="5" name="Picture 4" descr="Picture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7401" y="1653219"/>
            <a:ext cx="3322046" cy="288317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43087" y="5661894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Lazy lie in </a:t>
            </a:r>
            <a:r>
              <a:rPr lang="en-GB" sz="5400" dirty="0" err="1">
                <a:latin typeface="Berlin Sans FB" pitchFamily="34" charset="0"/>
              </a:rPr>
              <a:t>ie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8"/>
    </mc:Choice>
    <mc:Fallback xmlns="">
      <p:transition spd="slow" advTm="2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cture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6978" y="1426564"/>
            <a:ext cx="3968168" cy="316965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In a while crocodile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 </a:t>
            </a:r>
            <a:r>
              <a:rPr lang="en-GB" sz="5400" dirty="0" err="1">
                <a:latin typeface="Berlin Sans FB" pitchFamily="34" charset="0"/>
              </a:rPr>
              <a:t>i</a:t>
            </a:r>
            <a:r>
              <a:rPr lang="en-GB" sz="5400" dirty="0">
                <a:latin typeface="Berlin Sans FB" pitchFamily="34" charset="0"/>
              </a:rPr>
              <a:t>-e</a:t>
            </a:r>
          </a:p>
        </p:txBody>
      </p:sp>
      <p:pic>
        <p:nvPicPr>
          <p:cNvPr id="3074" name="Picture 2" descr="G:\Education\Primary Editorial\Primary 2010+\Song of Sounds Phonics\Content\Illustrations\Phoneme images\Finals\Phoneme images\TIFs\i-e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967" y="2062116"/>
            <a:ext cx="6209731" cy="25576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8"/>
    </mc:Choice>
    <mc:Fallback xmlns="">
      <p:transition spd="slow" advTm="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"/>
    </mc:Choice>
    <mc:Fallback xmlns="">
      <p:transition spd="slow" advTm="2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5999" y="1009934"/>
            <a:ext cx="4484501" cy="4131424"/>
          </a:xfrm>
          <a:prstGeom prst="rect">
            <a:avLst/>
          </a:prstGeom>
        </p:spPr>
      </p:pic>
      <p:pic>
        <p:nvPicPr>
          <p:cNvPr id="5" name="Picture 4" descr="Picture6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0878" y="1453243"/>
            <a:ext cx="5888901" cy="29833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9658" y="5603837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Goat on a boat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4"/>
    </mc:Choice>
    <mc:Fallback xmlns="">
      <p:transition spd="slow" advTm="2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04572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Throw the snow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1026" name="Picture 2" descr="G:\Education\Primary Editorial\Primary 2010+\Song of Sounds Phonics\Content\Illustrations\Phoneme images\Finals\Phoneme images\TIFs\ow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9240" y="175099"/>
            <a:ext cx="6111875" cy="5605463"/>
          </a:xfrm>
          <a:prstGeom prst="rect">
            <a:avLst/>
          </a:prstGeom>
          <a:noFill/>
        </p:spPr>
      </p:pic>
      <p:pic>
        <p:nvPicPr>
          <p:cNvPr id="5" name="Picture 4" descr="Picture6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169" y="2255040"/>
            <a:ext cx="5724036" cy="21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4"/>
    </mc:Choice>
    <mc:Fallback xmlns="">
      <p:transition spd="slow" advTm="2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3063" y="558201"/>
            <a:ext cx="3716008" cy="4372040"/>
          </a:xfrm>
          <a:prstGeom prst="rect">
            <a:avLst/>
          </a:prstGeom>
        </p:spPr>
      </p:pic>
      <p:pic>
        <p:nvPicPr>
          <p:cNvPr id="5" name="Picture 4" descr="Picture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495" y="1226970"/>
            <a:ext cx="6539872" cy="30345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45881" y="5618351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Phone home o-e </a:t>
            </a:r>
            <a:r>
              <a:rPr lang="en-GB" sz="5400" dirty="0" err="1">
                <a:latin typeface="Berlin Sans FB" pitchFamily="34" charset="0"/>
              </a:rPr>
              <a:t>o-e</a:t>
            </a:r>
            <a:r>
              <a:rPr lang="en-GB" sz="5400" dirty="0">
                <a:latin typeface="Berlin Sans FB" pitchFamily="34" charset="0"/>
              </a:rPr>
              <a:t> o-e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"/>
    </mc:Choice>
    <mc:Fallback xmlns="">
      <p:transition spd="slow" advTm="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8672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8"/>
    </mc:Choice>
    <mc:Fallback xmlns="">
      <p:transition spd="slow" advTm="3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Education\Primary Editorial\Primary 2010+\Song of Sounds Phonics\Content\Illustrations\Phoneme images\Finals\Phoneme images\TIFs\oo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666" y="0"/>
            <a:ext cx="6997700" cy="6513513"/>
          </a:xfrm>
          <a:prstGeom prst="rect">
            <a:avLst/>
          </a:prstGeom>
          <a:noFill/>
        </p:spPr>
      </p:pic>
      <p:pic>
        <p:nvPicPr>
          <p:cNvPr id="5" name="Picture 4" descr="Picture3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72927" y="1645117"/>
            <a:ext cx="4847139" cy="26430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65829" y="5690922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Zoom to the moon </a:t>
            </a:r>
            <a:r>
              <a:rPr lang="en-GB" sz="5400" dirty="0" err="1">
                <a:latin typeface="Berlin Sans FB" pitchFamily="34" charset="0"/>
              </a:rPr>
              <a:t>oo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oo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oo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8"/>
    </mc:Choice>
    <mc:Fallback xmlns="">
      <p:transition spd="slow" advTm="2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86340" y="559559"/>
            <a:ext cx="5091178" cy="5472752"/>
          </a:xfrm>
          <a:prstGeom prst="rect">
            <a:avLst/>
          </a:prstGeom>
        </p:spPr>
      </p:pic>
      <p:pic>
        <p:nvPicPr>
          <p:cNvPr id="7" name="Picture 6" descr="Picture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7265" y="2327678"/>
            <a:ext cx="4666712" cy="19310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57714" y="56328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New jewels </a:t>
            </a:r>
            <a:r>
              <a:rPr lang="en-GB" sz="5400" dirty="0" err="1">
                <a:latin typeface="Berlin Sans FB" pitchFamily="34" charset="0"/>
              </a:rPr>
              <a:t>ew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4"/>
    </mc:Choice>
    <mc:Fallback xmlns="">
      <p:transition spd="slow" advTm="2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895" y="375115"/>
            <a:ext cx="4160720" cy="5143747"/>
          </a:xfrm>
          <a:prstGeom prst="rect">
            <a:avLst/>
          </a:prstGeom>
        </p:spPr>
      </p:pic>
      <p:pic>
        <p:nvPicPr>
          <p:cNvPr id="6" name="Picture 5" descr="Picture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16981" y="2036453"/>
            <a:ext cx="5863868" cy="24077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72229" y="5705437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A huge cube u-e </a:t>
            </a:r>
            <a:r>
              <a:rPr lang="en-GB" sz="5400" dirty="0" err="1">
                <a:latin typeface="Berlin Sans FB" pitchFamily="34" charset="0"/>
              </a:rPr>
              <a:t>u-e</a:t>
            </a:r>
            <a:r>
              <a:rPr lang="en-GB" sz="5400" dirty="0">
                <a:latin typeface="Berlin Sans FB" pitchFamily="34" charset="0"/>
              </a:rPr>
              <a:t> u-e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0"/>
    </mc:Choice>
    <mc:Fallback xmlns="">
      <p:transition spd="slow" advTm="3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0972" y="2889666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"/>
    </mc:Choice>
    <mc:Fallback xmlns="">
      <p:transition spd="slow" advTm="2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37760" y="0"/>
            <a:ext cx="5475709" cy="5939085"/>
          </a:xfrm>
          <a:prstGeom prst="rect">
            <a:avLst/>
          </a:prstGeom>
        </p:spPr>
      </p:pic>
      <p:pic>
        <p:nvPicPr>
          <p:cNvPr id="6" name="Picture 5" descr="Picture5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0925" y="1679218"/>
            <a:ext cx="3915747" cy="25278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78743" y="5734465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Flower in a shower </a:t>
            </a:r>
            <a:r>
              <a:rPr lang="en-GB" sz="5400" dirty="0" err="1">
                <a:latin typeface="Berlin Sans FB" pitchFamily="34" charset="0"/>
              </a:rPr>
              <a:t>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2"/>
    </mc:Choice>
    <mc:Fallback xmlns="">
      <p:transition spd="slow" advTm="2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cture4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2533" y="1867078"/>
            <a:ext cx="4498476" cy="25723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56229" y="5690922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If you’re hurt see a nurse </a:t>
            </a:r>
            <a:r>
              <a:rPr lang="en-GB" sz="5400" dirty="0" err="1">
                <a:latin typeface="Berlin Sans FB" pitchFamily="34" charset="0"/>
              </a:rPr>
              <a:t>ur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ur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ur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4098" name="Picture 2" descr="G:\Education\Primary Editorial\Primary 2010+\Song of Sounds Phonics\Content\Illustrations\Phoneme images\Finals\Phoneme images\TIFs\ur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2255" y="243840"/>
            <a:ext cx="3085465" cy="54525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2"/>
    </mc:Choice>
    <mc:Fallback xmlns="">
      <p:transition spd="slow" advTm="2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icture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8276" y="1339919"/>
            <a:ext cx="3145276" cy="33830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60914" y="56764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Girl in a whirl </a:t>
            </a:r>
            <a:r>
              <a:rPr lang="en-GB" sz="5400" dirty="0" err="1">
                <a:latin typeface="Berlin Sans FB" pitchFamily="34" charset="0"/>
              </a:rPr>
              <a:t>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ir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5122" name="Picture 2" descr="G:\Education\Primary Editorial\Primary 2010+\Song of Sounds Phonics\Content\Illustrations\Phoneme images\Finals\Phoneme images\TIFs\ir.t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6673" y="243840"/>
            <a:ext cx="2838767" cy="56050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6"/>
    </mc:Choice>
    <mc:Fallback xmlns="">
      <p:transition spd="slow" advTm="2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98300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"/>
    </mc:Choice>
    <mc:Fallback xmlns="">
      <p:transition spd="slow" advTm="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92165"/>
            <a:ext cx="6987654" cy="4848576"/>
          </a:xfrm>
          <a:prstGeom prst="rect">
            <a:avLst/>
          </a:prstGeom>
        </p:spPr>
      </p:pic>
      <p:pic>
        <p:nvPicPr>
          <p:cNvPr id="5" name="Picture 4" descr="Picture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6849" y="1808871"/>
            <a:ext cx="4297934" cy="27021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62629" y="55748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It’s a horse of course or </a:t>
            </a:r>
            <a:r>
              <a:rPr lang="en-GB" sz="5400" dirty="0" err="1">
                <a:latin typeface="Berlin Sans FB" pitchFamily="34" charset="0"/>
              </a:rPr>
              <a:t>or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4"/>
    </mc:Choice>
    <mc:Fallback xmlns="">
      <p:transition spd="slow" advTm="2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53775" y="272955"/>
            <a:ext cx="5505879" cy="5336275"/>
          </a:xfrm>
          <a:prstGeom prst="rect">
            <a:avLst/>
          </a:prstGeom>
        </p:spPr>
      </p:pic>
      <p:pic>
        <p:nvPicPr>
          <p:cNvPr id="5" name="Picture 4" descr="Picture7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4656" y="1935892"/>
            <a:ext cx="4762411" cy="30270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Naughty in autumn au </a:t>
            </a:r>
            <a:r>
              <a:rPr lang="en-GB" sz="5400" dirty="0" err="1">
                <a:latin typeface="Berlin Sans FB" pitchFamily="34" charset="0"/>
              </a:rPr>
              <a:t>au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au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"/>
    </mc:Choice>
    <mc:Fallback xmlns="">
      <p:transition spd="slow" advTm="2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242" y="1699105"/>
            <a:ext cx="4469019" cy="2843921"/>
          </a:xfrm>
          <a:prstGeom prst="rect">
            <a:avLst/>
          </a:prstGeom>
        </p:spPr>
      </p:pic>
      <p:pic>
        <p:nvPicPr>
          <p:cNvPr id="5" name="Picture 4" descr="Picture4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6520" y="1742396"/>
            <a:ext cx="5991873" cy="24442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It’s an awful claw aw </a:t>
            </a:r>
            <a:r>
              <a:rPr lang="en-GB" sz="5400" dirty="0" err="1">
                <a:latin typeface="Berlin Sans FB" pitchFamily="34" charset="0"/>
              </a:rPr>
              <a:t>aw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4"/>
    </mc:Choice>
    <mc:Fallback xmlns="">
      <p:transition spd="slow" advTm="2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794129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"/>
    </mc:Choice>
    <mc:Fallback xmlns="">
      <p:transition spd="slow" advTm="2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131558" cy="5854890"/>
          </a:xfrm>
          <a:prstGeom prst="rect">
            <a:avLst/>
          </a:prstGeom>
        </p:spPr>
      </p:pic>
      <p:pic>
        <p:nvPicPr>
          <p:cNvPr id="5" name="Picture 4" descr="Picture6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5736" y="2075174"/>
            <a:ext cx="5657841" cy="21236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Clown upside down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4"/>
    </mc:Choice>
    <mc:Fallback xmlns="">
      <p:transition spd="slow" advTm="2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3109" y="348153"/>
            <a:ext cx="5568250" cy="5102058"/>
          </a:xfrm>
          <a:prstGeom prst="rect">
            <a:avLst/>
          </a:prstGeom>
        </p:spPr>
      </p:pic>
      <p:pic>
        <p:nvPicPr>
          <p:cNvPr id="5" name="Picture 4" descr="Picture4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924" y="2037445"/>
            <a:ext cx="5242127" cy="27246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Mouse in a house </a:t>
            </a:r>
            <a:r>
              <a:rPr lang="en-GB" sz="5400" dirty="0" err="1">
                <a:latin typeface="Berlin Sans FB" pitchFamily="34" charset="0"/>
              </a:rPr>
              <a:t>ou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ou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ou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4"/>
    </mc:Choice>
    <mc:Fallback xmlns="">
      <p:transition spd="slow" advTm="2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4268" y="137337"/>
            <a:ext cx="7247663" cy="52280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400000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latin typeface="Berlin Sans FB" panose="020E0602020502020306"/>
              </a:rPr>
              <a:t>Photograph a dolphin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ph</a:t>
            </a:r>
            <a:r>
              <a:rPr lang="en-GB" sz="5400" dirty="0">
                <a:latin typeface="Berlin Sans FB" panose="020E0602020502020306"/>
              </a:rPr>
              <a:t> </a:t>
            </a:r>
            <a:endParaRPr lang="en-GB" sz="5400" dirty="0">
              <a:latin typeface="Berlin Sans FB" panose="020E0602020502020306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81" t="23093" r="25278" b="28110"/>
          <a:stretch/>
        </p:blipFill>
        <p:spPr>
          <a:xfrm>
            <a:off x="7022969" y="1121788"/>
            <a:ext cx="4020676" cy="37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0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8"/>
    </mc:Choice>
    <mc:Fallback xmlns="">
      <p:transition spd="slow" advTm="3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2"/>
    </mc:Choice>
    <mc:Fallback xmlns="">
      <p:transition spd="slow" advTm="2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8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855" y="884602"/>
            <a:ext cx="4970268" cy="45094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49600" y="5632865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Don’t be noisy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6146" name="Picture 2" descr="G:\Education\Primary Editorial\Primary 2010+\Song of Sounds Phonics\Content\Illustrations\Phoneme images\Finals\Phoneme images\TIFs\oi.t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085" y="511810"/>
            <a:ext cx="5770563" cy="4584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2"/>
    </mc:Choice>
    <mc:Fallback xmlns="">
      <p:transition spd="slow" advTm="2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80880" y="356552"/>
            <a:ext cx="5801853" cy="5894123"/>
          </a:xfrm>
          <a:prstGeom prst="rect">
            <a:avLst/>
          </a:prstGeom>
        </p:spPr>
      </p:pic>
      <p:pic>
        <p:nvPicPr>
          <p:cNvPr id="5" name="Picture 4" descr="Picture4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3083" y="1511407"/>
            <a:ext cx="4565527" cy="359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7086" y="566189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Boy with a toy </a:t>
            </a:r>
            <a:r>
              <a:rPr lang="en-GB" sz="5400" dirty="0" err="1">
                <a:latin typeface="Berlin Sans FB" pitchFamily="34" charset="0"/>
              </a:rPr>
              <a:t>oy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oy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oy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"/>
    </mc:Choice>
    <mc:Fallback xmlns="">
      <p:transition spd="slow" advTm="2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5400000"/>
            <a:ext cx="12191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latin typeface="Berlin Sans FB" panose="020E0602020502020306"/>
              </a:rPr>
              <a:t>What where and when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r>
              <a:rPr lang="en-GB" sz="5400" dirty="0" err="1">
                <a:latin typeface="Berlin Sans FB" panose="020E0602020502020306"/>
              </a:rPr>
              <a:t>wh</a:t>
            </a:r>
            <a:r>
              <a:rPr lang="en-GB" sz="5400" dirty="0">
                <a:latin typeface="Berlin Sans FB" panose="020E0602020502020306"/>
              </a:rPr>
              <a:t> </a:t>
            </a:r>
            <a:endParaRPr lang="en-GB" sz="5400" dirty="0">
              <a:latin typeface="Berlin Sans FB" panose="020E0602020502020306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376" y="838987"/>
            <a:ext cx="6300503" cy="4543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927" t="23093" r="22951" b="41305"/>
          <a:stretch/>
        </p:blipFill>
        <p:spPr>
          <a:xfrm>
            <a:off x="329939" y="1244338"/>
            <a:ext cx="4968009" cy="272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6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6"/>
    </mc:Choice>
    <mc:Fallback xmlns="">
      <p:transition spd="slow" advTm="3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85200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93860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7"/>
    </mc:Choice>
    <mc:Fallback xmlns="">
      <p:transition spd="slow" advTm="1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i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65035" y="45668"/>
            <a:ext cx="4403188" cy="5553274"/>
          </a:xfrm>
          <a:prstGeom prst="rect">
            <a:avLst/>
          </a:prstGeom>
        </p:spPr>
      </p:pic>
      <p:pic>
        <p:nvPicPr>
          <p:cNvPr id="4" name="Picture 3" descr="Picture7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939" y="1334223"/>
            <a:ext cx="6095497" cy="33830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33486" y="5639608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Hairy fairy air </a:t>
            </a:r>
            <a:r>
              <a:rPr lang="en-GB" sz="5400" dirty="0" err="1">
                <a:latin typeface="Berlin Sans FB" pitchFamily="34" charset="0"/>
              </a:rPr>
              <a:t>air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air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0"/>
    </mc:Choice>
    <mc:Fallback xmlns="">
      <p:transition spd="slow" advTm="2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i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4799" y="551365"/>
            <a:ext cx="5823045" cy="4962331"/>
          </a:xfrm>
          <a:prstGeom prst="rect">
            <a:avLst/>
          </a:prstGeom>
        </p:spPr>
      </p:pic>
      <p:pic>
        <p:nvPicPr>
          <p:cNvPr id="4" name="Picture 3" descr="Picture4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2221" y="1854013"/>
            <a:ext cx="5557264" cy="226021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Share if you care are </a:t>
            </a:r>
            <a:r>
              <a:rPr lang="en-GB" sz="5400" dirty="0" err="1">
                <a:latin typeface="Berlin Sans FB" pitchFamily="34" charset="0"/>
              </a:rPr>
              <a:t>are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are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6"/>
    </mc:Choice>
    <mc:Fallback xmlns="">
      <p:transition spd="slow" advTm="2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FE changes\New artwork\Stage 2\bear on a pe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8653" y="-1"/>
            <a:ext cx="8206509" cy="594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Bear on a pear ear </a:t>
            </a:r>
            <a:r>
              <a:rPr lang="en-GB" sz="5400" dirty="0" err="1">
                <a:latin typeface="Berlin Sans FB" pitchFamily="34" charset="0"/>
              </a:rPr>
              <a:t>ear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ear</a:t>
            </a:r>
            <a:endParaRPr lang="en-GB" sz="5400" dirty="0">
              <a:latin typeface="Berlin Sans FB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31074" y="504039"/>
            <a:ext cx="7280366" cy="3961281"/>
            <a:chOff x="431074" y="504039"/>
            <a:chExt cx="7097486" cy="3347213"/>
          </a:xfrm>
        </p:grpSpPr>
        <p:pic>
          <p:nvPicPr>
            <p:cNvPr id="6" name="Picture 5" descr="Picture5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074" y="1014795"/>
              <a:ext cx="4407044" cy="2462581"/>
            </a:xfrm>
            <a:prstGeom prst="rect">
              <a:avLst/>
            </a:prstGeom>
          </p:spPr>
        </p:pic>
        <p:pic>
          <p:nvPicPr>
            <p:cNvPr id="7" name="Picture 4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3287" y="504039"/>
              <a:ext cx="3815273" cy="3347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52535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"/>
    </mc:Choice>
    <mc:Fallback xmlns="">
      <p:transition spd="slow" advTm="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1314" y="286394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0"/>
    </mc:Choice>
    <mc:Fallback xmlns="">
      <p:transition spd="slow" advTm="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FE changes\New artwork\Stage 1\hear with your e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3004" y="812474"/>
            <a:ext cx="6669683" cy="482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9674" y="4349678"/>
            <a:ext cx="1105988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Hear with your ear </a:t>
            </a:r>
          </a:p>
          <a:p>
            <a:r>
              <a:rPr lang="en-GB" sz="6600" dirty="0">
                <a:latin typeface="Berlin Sans FB" panose="020E0602020502020306" pitchFamily="34" charset="0"/>
              </a:rPr>
              <a:t>        ear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88858" y="0"/>
            <a:ext cx="6545798" cy="3633216"/>
            <a:chOff x="431074" y="504039"/>
            <a:chExt cx="7097486" cy="3347213"/>
          </a:xfrm>
        </p:grpSpPr>
        <p:pic>
          <p:nvPicPr>
            <p:cNvPr id="4" name="Picture 3" descr="Picture5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074" y="1014795"/>
              <a:ext cx="4407044" cy="2462581"/>
            </a:xfrm>
            <a:prstGeom prst="rect">
              <a:avLst/>
            </a:prstGeom>
          </p:spPr>
        </p:pic>
        <p:pic>
          <p:nvPicPr>
            <p:cNvPr id="5" name="Picture 4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3287" y="504039"/>
              <a:ext cx="3815273" cy="3347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9606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4"/>
    </mc:Choice>
    <mc:Fallback xmlns="">
      <p:transition spd="slow" advTm="3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FE changes\New artwork\Stage 2\here s a sphe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3192" y="0"/>
            <a:ext cx="8650224" cy="6264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5825863" y="996696"/>
            <a:ext cx="5421257" cy="2377007"/>
            <a:chOff x="850083" y="1510776"/>
            <a:chExt cx="5735201" cy="2559887"/>
          </a:xfrm>
        </p:grpSpPr>
        <p:pic>
          <p:nvPicPr>
            <p:cNvPr id="3" name="Picture 2" descr="Picture57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0083" y="1510776"/>
              <a:ext cx="3915747" cy="2527802"/>
            </a:xfrm>
            <a:prstGeom prst="rect">
              <a:avLst/>
            </a:prstGeom>
          </p:spPr>
        </p:pic>
        <p:pic>
          <p:nvPicPr>
            <p:cNvPr id="4" name="Picture 3" descr="Picture57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46533"/>
            <a:stretch/>
          </p:blipFill>
          <p:spPr>
            <a:xfrm>
              <a:off x="4491641" y="1542861"/>
              <a:ext cx="2093643" cy="2527802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1062217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Look here it’s a sphere ere </a:t>
            </a:r>
            <a:r>
              <a:rPr lang="en-GB" sz="5400" dirty="0" err="1">
                <a:latin typeface="Berlin Sans FB" pitchFamily="34" charset="0"/>
              </a:rPr>
              <a:t>ere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ere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36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2"/>
    </mc:Choice>
    <mc:Fallback xmlns="">
      <p:transition spd="slow" advTm="1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901" y="5691503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Cheer for the deer </a:t>
            </a:r>
            <a:r>
              <a:rPr lang="en-GB" sz="5400" dirty="0" err="1">
                <a:latin typeface="Berlin Sans FB" pitchFamily="34" charset="0"/>
              </a:rPr>
              <a:t>eer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eer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eer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2050" name="Picture 2" descr="E:\DFE changes\New artwork\Stage 2\cheer for the de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042" y="100584"/>
            <a:ext cx="7938516" cy="574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089114" y="2059040"/>
            <a:ext cx="6374036" cy="2757022"/>
            <a:chOff x="156426" y="1451811"/>
            <a:chExt cx="6374036" cy="2757022"/>
          </a:xfrm>
        </p:grpSpPr>
        <p:pic>
          <p:nvPicPr>
            <p:cNvPr id="3" name="Picture 2" descr="Picture10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426" y="1451811"/>
              <a:ext cx="4899015" cy="2757022"/>
            </a:xfrm>
            <a:prstGeom prst="rect">
              <a:avLst/>
            </a:prstGeom>
          </p:spPr>
        </p:pic>
        <p:pic>
          <p:nvPicPr>
            <p:cNvPr id="4" name="Picture 3" descr="Picture57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08358" y="1584172"/>
              <a:ext cx="1822104" cy="25278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219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"/>
    </mc:Choice>
    <mc:Fallback xmlns="">
      <p:transition spd="slow" advTm="2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1314" y="2863944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212545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0"/>
    </mc:Choice>
    <mc:Fallback xmlns="">
      <p:transition spd="slow" advTm="3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0514" y="2584865"/>
            <a:ext cx="10319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Now we’ve sung our song to you, you can learn to blend sounds too.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8"/>
    </mc:Choice>
    <mc:Fallback xmlns="">
      <p:transition spd="slow" advTm="5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8"/>
    </mc:Choice>
    <mc:Fallback xmlns="">
      <p:transition spd="slow" advTm="11288"/>
    </mc:Fallback>
  </mc:AlternateContent>
</p:sld>
</file>

<file path=ppt/theme/theme1.xml><?xml version="1.0" encoding="utf-8"?>
<a:theme xmlns:a="http://schemas.openxmlformats.org/drawingml/2006/main" name="Theme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</TotalTime>
  <Words>315</Words>
  <Application>Microsoft Office PowerPoint</Application>
  <PresentationFormat>Widescreen</PresentationFormat>
  <Paragraphs>48</Paragraphs>
  <Slides>48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Arial</vt:lpstr>
      <vt:lpstr>Berlin Sans FB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HarperCollins Publishers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Gleeson, Ellen</dc:creator>
  <cp:lastModifiedBy>Adriana De Luca-Smith</cp:lastModifiedBy>
  <cp:revision>119</cp:revision>
  <dcterms:created xsi:type="dcterms:W3CDTF">2014-02-24T16:56:04Z</dcterms:created>
  <dcterms:modified xsi:type="dcterms:W3CDTF">2024-12-04T12:26:13Z</dcterms:modified>
</cp:coreProperties>
</file>