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handoutMasterIdLst>
    <p:handoutMasterId r:id="rId22"/>
  </p:handoutMasterIdLst>
  <p:sldIdLst>
    <p:sldId id="257" r:id="rId2"/>
    <p:sldId id="270" r:id="rId3"/>
    <p:sldId id="284" r:id="rId4"/>
    <p:sldId id="264" r:id="rId5"/>
    <p:sldId id="275" r:id="rId6"/>
    <p:sldId id="282" r:id="rId7"/>
    <p:sldId id="283" r:id="rId8"/>
    <p:sldId id="256" r:id="rId9"/>
    <p:sldId id="285" r:id="rId10"/>
    <p:sldId id="287" r:id="rId11"/>
    <p:sldId id="281" r:id="rId12"/>
    <p:sldId id="289" r:id="rId13"/>
    <p:sldId id="290" r:id="rId14"/>
    <p:sldId id="258" r:id="rId15"/>
    <p:sldId id="260" r:id="rId16"/>
    <p:sldId id="259" r:id="rId17"/>
    <p:sldId id="266" r:id="rId18"/>
    <p:sldId id="291" r:id="rId19"/>
    <p:sldId id="273" r:id="rId20"/>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FF"/>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636" autoAdjust="0"/>
    <p:restoredTop sz="80969" autoAdjust="0"/>
  </p:normalViewPr>
  <p:slideViewPr>
    <p:cSldViewPr snapToGrid="0">
      <p:cViewPr varScale="1">
        <p:scale>
          <a:sx n="68" d="100"/>
          <a:sy n="68" d="100"/>
        </p:scale>
        <p:origin x="1325"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C78EF8A5-23CB-4380-B84B-201DE2F990C6}" type="datetimeFigureOut">
              <a:rPr lang="en-GB" smtClean="0"/>
              <a:t>22/09/2025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B74F3897-70F3-4D30-9D99-72CBCAB262DF}" type="slidenum">
              <a:rPr lang="en-GB" smtClean="0"/>
              <a:t>‹#›</a:t>
            </a:fld>
            <a:endParaRPr lang="en-GB"/>
          </a:p>
        </p:txBody>
      </p:sp>
    </p:spTree>
    <p:extLst>
      <p:ext uri="{BB962C8B-B14F-4D97-AF65-F5344CB8AC3E}">
        <p14:creationId xmlns:p14="http://schemas.microsoft.com/office/powerpoint/2010/main" val="8348586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2BCDA97-1836-433B-8487-392A7B052B4A}" type="datetimeFigureOut">
              <a:rPr lang="en-GB" smtClean="0"/>
              <a:t>22/09/2025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C8C66CA4-E476-4EB2-B889-6C3DC5EC9412}" type="slidenum">
              <a:rPr lang="en-GB" smtClean="0"/>
              <a:t>‹#›</a:t>
            </a:fld>
            <a:endParaRPr lang="en-GB"/>
          </a:p>
        </p:txBody>
      </p:sp>
    </p:spTree>
    <p:extLst>
      <p:ext uri="{BB962C8B-B14F-4D97-AF65-F5344CB8AC3E}">
        <p14:creationId xmlns:p14="http://schemas.microsoft.com/office/powerpoint/2010/main" val="29098183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C66CA4-E476-4EB2-B889-6C3DC5EC9412}" type="slidenum">
              <a:rPr lang="en-GB" smtClean="0"/>
              <a:t>5</a:t>
            </a:fld>
            <a:endParaRPr lang="en-GB"/>
          </a:p>
        </p:txBody>
      </p:sp>
    </p:spTree>
    <p:extLst>
      <p:ext uri="{BB962C8B-B14F-4D97-AF65-F5344CB8AC3E}">
        <p14:creationId xmlns:p14="http://schemas.microsoft.com/office/powerpoint/2010/main" val="32809728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C66CA4-E476-4EB2-B889-6C3DC5EC9412}" type="slidenum">
              <a:rPr lang="en-GB" smtClean="0"/>
              <a:t>6</a:t>
            </a:fld>
            <a:endParaRPr lang="en-GB"/>
          </a:p>
        </p:txBody>
      </p:sp>
    </p:spTree>
    <p:extLst>
      <p:ext uri="{BB962C8B-B14F-4D97-AF65-F5344CB8AC3E}">
        <p14:creationId xmlns:p14="http://schemas.microsoft.com/office/powerpoint/2010/main" val="8894068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C66CA4-E476-4EB2-B889-6C3DC5EC9412}" type="slidenum">
              <a:rPr lang="en-GB" smtClean="0"/>
              <a:t>7</a:t>
            </a:fld>
            <a:endParaRPr lang="en-GB"/>
          </a:p>
        </p:txBody>
      </p:sp>
    </p:spTree>
    <p:extLst>
      <p:ext uri="{BB962C8B-B14F-4D97-AF65-F5344CB8AC3E}">
        <p14:creationId xmlns:p14="http://schemas.microsoft.com/office/powerpoint/2010/main" val="11327617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C971A6F-ED2A-4742-B76E-71A2E24FD4D4}"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46A7F9-96EF-47E9-9C1F-9521FEEB8761}" type="slidenum">
              <a:rPr lang="en-GB" smtClean="0"/>
              <a:t>‹#›</a:t>
            </a:fld>
            <a:endParaRPr lang="en-GB"/>
          </a:p>
        </p:txBody>
      </p:sp>
    </p:spTree>
    <p:extLst>
      <p:ext uri="{BB962C8B-B14F-4D97-AF65-F5344CB8AC3E}">
        <p14:creationId xmlns:p14="http://schemas.microsoft.com/office/powerpoint/2010/main" val="31135768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C971A6F-ED2A-4742-B76E-71A2E24FD4D4}"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46A7F9-96EF-47E9-9C1F-9521FEEB8761}" type="slidenum">
              <a:rPr lang="en-GB" smtClean="0"/>
              <a:t>‹#›</a:t>
            </a:fld>
            <a:endParaRPr lang="en-GB"/>
          </a:p>
        </p:txBody>
      </p:sp>
    </p:spTree>
    <p:extLst>
      <p:ext uri="{BB962C8B-B14F-4D97-AF65-F5344CB8AC3E}">
        <p14:creationId xmlns:p14="http://schemas.microsoft.com/office/powerpoint/2010/main" val="3107280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C971A6F-ED2A-4742-B76E-71A2E24FD4D4}"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46A7F9-96EF-47E9-9C1F-9521FEEB8761}" type="slidenum">
              <a:rPr lang="en-GB" smtClean="0"/>
              <a:t>‹#›</a:t>
            </a:fld>
            <a:endParaRPr lang="en-GB"/>
          </a:p>
        </p:txBody>
      </p:sp>
    </p:spTree>
    <p:extLst>
      <p:ext uri="{BB962C8B-B14F-4D97-AF65-F5344CB8AC3E}">
        <p14:creationId xmlns:p14="http://schemas.microsoft.com/office/powerpoint/2010/main" val="25185207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C971A6F-ED2A-4742-B76E-71A2E24FD4D4}" type="datetimeFigureOut">
              <a:rPr lang="en-GB" smtClean="0"/>
              <a:t>22/09/2025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46A7F9-96EF-47E9-9C1F-9521FEEB8761}" type="slidenum">
              <a:rPr lang="en-GB" smtClean="0"/>
              <a:t>‹#›</a:t>
            </a:fld>
            <a:endParaRPr lang="en-GB"/>
          </a:p>
        </p:txBody>
      </p:sp>
    </p:spTree>
    <p:extLst>
      <p:ext uri="{BB962C8B-B14F-4D97-AF65-F5344CB8AC3E}">
        <p14:creationId xmlns:p14="http://schemas.microsoft.com/office/powerpoint/2010/main" val="438233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C971A6F-ED2A-4742-B76E-71A2E24FD4D4}" type="datetimeFigureOut">
              <a:rPr lang="en-GB" smtClean="0"/>
              <a:t>22/09/2025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146A7F9-96EF-47E9-9C1F-9521FEEB8761}" type="slidenum">
              <a:rPr lang="en-GB" smtClean="0"/>
              <a:t>‹#›</a:t>
            </a:fld>
            <a:endParaRPr lang="en-GB"/>
          </a:p>
        </p:txBody>
      </p:sp>
    </p:spTree>
    <p:extLst>
      <p:ext uri="{BB962C8B-B14F-4D97-AF65-F5344CB8AC3E}">
        <p14:creationId xmlns:p14="http://schemas.microsoft.com/office/powerpoint/2010/main" val="26341165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C971A6F-ED2A-4742-B76E-71A2E24FD4D4}" type="datetimeFigureOut">
              <a:rPr lang="en-GB" smtClean="0"/>
              <a:t>22/09/2025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146A7F9-96EF-47E9-9C1F-9521FEEB8761}" type="slidenum">
              <a:rPr lang="en-GB" smtClean="0"/>
              <a:t>‹#›</a:t>
            </a:fld>
            <a:endParaRPr lang="en-GB"/>
          </a:p>
        </p:txBody>
      </p:sp>
    </p:spTree>
    <p:extLst>
      <p:ext uri="{BB962C8B-B14F-4D97-AF65-F5344CB8AC3E}">
        <p14:creationId xmlns:p14="http://schemas.microsoft.com/office/powerpoint/2010/main" val="14583215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971A6F-ED2A-4742-B76E-71A2E24FD4D4}" type="datetimeFigureOut">
              <a:rPr lang="en-GB" smtClean="0"/>
              <a:t>22/09/2025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146A7F9-96EF-47E9-9C1F-9521FEEB8761}" type="slidenum">
              <a:rPr lang="en-GB" smtClean="0"/>
              <a:t>‹#›</a:t>
            </a:fld>
            <a:endParaRPr lang="en-GB"/>
          </a:p>
        </p:txBody>
      </p:sp>
    </p:spTree>
    <p:extLst>
      <p:ext uri="{BB962C8B-B14F-4D97-AF65-F5344CB8AC3E}">
        <p14:creationId xmlns:p14="http://schemas.microsoft.com/office/powerpoint/2010/main" val="39737365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C971A6F-ED2A-4742-B76E-71A2E24FD4D4}" type="datetimeFigureOut">
              <a:rPr lang="en-GB" smtClean="0"/>
              <a:t>22/09/2025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46A7F9-96EF-47E9-9C1F-9521FEEB8761}" type="slidenum">
              <a:rPr lang="en-GB" smtClean="0"/>
              <a:t>‹#›</a:t>
            </a:fld>
            <a:endParaRPr lang="en-GB"/>
          </a:p>
        </p:txBody>
      </p:sp>
    </p:spTree>
    <p:extLst>
      <p:ext uri="{BB962C8B-B14F-4D97-AF65-F5344CB8AC3E}">
        <p14:creationId xmlns:p14="http://schemas.microsoft.com/office/powerpoint/2010/main" val="1010874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C971A6F-ED2A-4742-B76E-71A2E24FD4D4}" type="datetimeFigureOut">
              <a:rPr lang="en-GB" smtClean="0"/>
              <a:t>22/09/2025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46A7F9-96EF-47E9-9C1F-9521FEEB8761}" type="slidenum">
              <a:rPr lang="en-GB" smtClean="0"/>
              <a:t>‹#›</a:t>
            </a:fld>
            <a:endParaRPr lang="en-GB"/>
          </a:p>
        </p:txBody>
      </p:sp>
    </p:spTree>
    <p:extLst>
      <p:ext uri="{BB962C8B-B14F-4D97-AF65-F5344CB8AC3E}">
        <p14:creationId xmlns:p14="http://schemas.microsoft.com/office/powerpoint/2010/main" val="11062381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C971A6F-ED2A-4742-B76E-71A2E24FD4D4}"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46A7F9-96EF-47E9-9C1F-9521FEEB8761}" type="slidenum">
              <a:rPr lang="en-GB" smtClean="0"/>
              <a:t>‹#›</a:t>
            </a:fld>
            <a:endParaRPr lang="en-GB"/>
          </a:p>
        </p:txBody>
      </p:sp>
    </p:spTree>
    <p:extLst>
      <p:ext uri="{BB962C8B-B14F-4D97-AF65-F5344CB8AC3E}">
        <p14:creationId xmlns:p14="http://schemas.microsoft.com/office/powerpoint/2010/main" val="26492047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C971A6F-ED2A-4742-B76E-71A2E24FD4D4}"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46A7F9-96EF-47E9-9C1F-9521FEEB8761}" type="slidenum">
              <a:rPr lang="en-GB" smtClean="0"/>
              <a:t>‹#›</a:t>
            </a:fld>
            <a:endParaRPr lang="en-GB"/>
          </a:p>
        </p:txBody>
      </p:sp>
    </p:spTree>
    <p:extLst>
      <p:ext uri="{BB962C8B-B14F-4D97-AF65-F5344CB8AC3E}">
        <p14:creationId xmlns:p14="http://schemas.microsoft.com/office/powerpoint/2010/main" val="16580756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971A6F-ED2A-4742-B76E-71A2E24FD4D4}" type="datetimeFigureOut">
              <a:rPr lang="en-GB" smtClean="0"/>
              <a:t>22/09/2025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46A7F9-96EF-47E9-9C1F-9521FEEB8761}" type="slidenum">
              <a:rPr lang="en-GB" smtClean="0"/>
              <a:t>‹#›</a:t>
            </a:fld>
            <a:endParaRPr lang="en-GB"/>
          </a:p>
        </p:txBody>
      </p:sp>
    </p:spTree>
    <p:extLst>
      <p:ext uri="{BB962C8B-B14F-4D97-AF65-F5344CB8AC3E}">
        <p14:creationId xmlns:p14="http://schemas.microsoft.com/office/powerpoint/2010/main" val="18915631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opmarks.co.uk/maths-games/7-11-years/times-tables"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mailto:year5@englishmartyrs.school" TargetMode="External"/><Relationship Id="rId2" Type="http://schemas.openxmlformats.org/officeDocument/2006/relationships/image" Target="../media/image1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72722" y="210520"/>
            <a:ext cx="10591800" cy="2985433"/>
          </a:xfrm>
          <a:prstGeom prst="rect">
            <a:avLst/>
          </a:prstGeom>
          <a:noFill/>
        </p:spPr>
        <p:txBody>
          <a:bodyPr wrap="square" rtlCol="0">
            <a:spAutoFit/>
          </a:bodyPr>
          <a:lstStyle/>
          <a:p>
            <a:pPr algn="ctr"/>
            <a:r>
              <a:rPr lang="en-GB" sz="3600" dirty="0">
                <a:solidFill>
                  <a:srgbClr val="7030A0"/>
                </a:solidFill>
                <a:latin typeface="HfW cursive" panose="00000500000000000000" pitchFamily="2" charset="0"/>
              </a:rPr>
              <a:t>Miss O’Sullivan </a:t>
            </a:r>
            <a:r>
              <a:rPr lang="en-GB" sz="3600" dirty="0">
                <a:latin typeface="HfW cursive" panose="00000500000000000000" pitchFamily="2" charset="0"/>
              </a:rPr>
              <a:t>Class teacher</a:t>
            </a:r>
          </a:p>
          <a:p>
            <a:pPr algn="ctr"/>
            <a:endParaRPr lang="en-GB" sz="3600" dirty="0">
              <a:solidFill>
                <a:srgbClr val="7030A0"/>
              </a:solidFill>
              <a:latin typeface="HfW cursive" panose="00000500000000000000" pitchFamily="2" charset="0"/>
            </a:endParaRPr>
          </a:p>
          <a:p>
            <a:pPr algn="ctr"/>
            <a:r>
              <a:rPr lang="en-GB" sz="3600" dirty="0">
                <a:solidFill>
                  <a:srgbClr val="7030A0"/>
                </a:solidFill>
                <a:latin typeface="HfW cursive" panose="00000500000000000000" pitchFamily="2" charset="0"/>
              </a:rPr>
              <a:t>Mrs Collins </a:t>
            </a:r>
            <a:r>
              <a:rPr lang="en-GB" sz="3600" dirty="0">
                <a:latin typeface="HfW cursive" panose="00000500000000000000" pitchFamily="2" charset="0"/>
              </a:rPr>
              <a:t>Teaching Assistant</a:t>
            </a:r>
          </a:p>
          <a:p>
            <a:pPr algn="ctr"/>
            <a:endParaRPr lang="en-GB" sz="4000" dirty="0">
              <a:latin typeface="HfW cursive" panose="00000500000000000000" pitchFamily="2" charset="0"/>
            </a:endParaRPr>
          </a:p>
          <a:p>
            <a:pPr algn="ctr"/>
            <a:r>
              <a:rPr lang="en-GB" sz="4000" dirty="0">
                <a:solidFill>
                  <a:srgbClr val="7030A0"/>
                </a:solidFill>
                <a:latin typeface="HfW cursive" panose="00000500000000000000" pitchFamily="2" charset="0"/>
              </a:rPr>
              <a:t>PPA Teacher/SENCO </a:t>
            </a:r>
            <a:r>
              <a:rPr lang="en-GB" sz="4000" dirty="0">
                <a:latin typeface="HfW cursive" panose="00000500000000000000" pitchFamily="2" charset="0"/>
              </a:rPr>
              <a:t>Mrs </a:t>
            </a:r>
            <a:r>
              <a:rPr lang="en-GB" sz="4000" dirty="0" err="1">
                <a:latin typeface="HfW cursive" panose="00000500000000000000" pitchFamily="2" charset="0"/>
              </a:rPr>
              <a:t>Jobbins</a:t>
            </a:r>
            <a:r>
              <a:rPr lang="en-GB" sz="4000" dirty="0">
                <a:latin typeface="HfW cursive" panose="00000500000000000000" pitchFamily="2" charset="0"/>
              </a:rPr>
              <a:t>	</a:t>
            </a:r>
          </a:p>
        </p:txBody>
      </p:sp>
      <p:pic>
        <p:nvPicPr>
          <p:cNvPr id="6" name="Picture 5">
            <a:extLst>
              <a:ext uri="{FF2B5EF4-FFF2-40B4-BE49-F238E27FC236}">
                <a16:creationId xmlns:a16="http://schemas.microsoft.com/office/drawing/2014/main" id="{547EDEA6-E82F-4992-A077-3841441B3F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2892" y="4918892"/>
            <a:ext cx="1939108" cy="1939108"/>
          </a:xfrm>
          <a:prstGeom prst="rect">
            <a:avLst/>
          </a:prstGeom>
        </p:spPr>
      </p:pic>
    </p:spTree>
    <p:extLst>
      <p:ext uri="{BB962C8B-B14F-4D97-AF65-F5344CB8AC3E}">
        <p14:creationId xmlns:p14="http://schemas.microsoft.com/office/powerpoint/2010/main" val="30389036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47764" y="218056"/>
            <a:ext cx="5226646" cy="522664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99442" y="5226646"/>
            <a:ext cx="12138517" cy="923330"/>
          </a:xfrm>
          <a:prstGeom prst="rect">
            <a:avLst/>
          </a:prstGeom>
        </p:spPr>
        <p:txBody>
          <a:bodyPr wrap="square">
            <a:spAutoFit/>
          </a:bodyPr>
          <a:lstStyle/>
          <a:p>
            <a:pPr lvl="0" algn="ctr"/>
            <a:r>
              <a:rPr lang="en-US" sz="5400" b="1" dirty="0">
                <a:ln/>
              </a:rPr>
              <a:t>year5@englishmartyrs.school</a:t>
            </a:r>
          </a:p>
        </p:txBody>
      </p:sp>
      <p:sp>
        <p:nvSpPr>
          <p:cNvPr id="3" name="TextBox 2"/>
          <p:cNvSpPr txBox="1"/>
          <p:nvPr/>
        </p:nvSpPr>
        <p:spPr>
          <a:xfrm>
            <a:off x="515156" y="3429000"/>
            <a:ext cx="4932608" cy="1569660"/>
          </a:xfrm>
          <a:prstGeom prst="rect">
            <a:avLst/>
          </a:prstGeom>
          <a:noFill/>
        </p:spPr>
        <p:txBody>
          <a:bodyPr wrap="square" rtlCol="0">
            <a:spAutoFit/>
          </a:bodyPr>
          <a:lstStyle/>
          <a:p>
            <a:r>
              <a:rPr lang="en-GB" sz="2400" dirty="0"/>
              <a:t>If you have any concerns, queries or anything you would like us to be aware of then please email our year 5 email address: </a:t>
            </a:r>
          </a:p>
        </p:txBody>
      </p:sp>
    </p:spTree>
    <p:extLst>
      <p:ext uri="{BB962C8B-B14F-4D97-AF65-F5344CB8AC3E}">
        <p14:creationId xmlns:p14="http://schemas.microsoft.com/office/powerpoint/2010/main" val="37214783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B33E309-A7EC-4B52-B8FF-772FFF84D5F7}"/>
              </a:ext>
            </a:extLst>
          </p:cNvPr>
          <p:cNvSpPr txBox="1"/>
          <p:nvPr/>
        </p:nvSpPr>
        <p:spPr>
          <a:xfrm>
            <a:off x="-949974" y="12680"/>
            <a:ext cx="4637315" cy="1200329"/>
          </a:xfrm>
          <a:prstGeom prst="rect">
            <a:avLst/>
          </a:prstGeom>
          <a:noFill/>
        </p:spPr>
        <p:txBody>
          <a:bodyPr wrap="square" rtlCol="0">
            <a:spAutoFit/>
          </a:bodyPr>
          <a:lstStyle/>
          <a:p>
            <a:pPr algn="ctr"/>
            <a:r>
              <a:rPr lang="en-GB" sz="3600" b="1" u="sng" dirty="0"/>
              <a:t>Year 5</a:t>
            </a:r>
          </a:p>
          <a:p>
            <a:pPr algn="ctr"/>
            <a:r>
              <a:rPr lang="en-GB" sz="3600" b="1" u="sng" dirty="0"/>
              <a:t>2025 – 2026 </a:t>
            </a:r>
          </a:p>
        </p:txBody>
      </p:sp>
      <p:graphicFrame>
        <p:nvGraphicFramePr>
          <p:cNvPr id="3" name="Table 2">
            <a:extLst>
              <a:ext uri="{FF2B5EF4-FFF2-40B4-BE49-F238E27FC236}">
                <a16:creationId xmlns:a16="http://schemas.microsoft.com/office/drawing/2014/main" id="{964EB3AD-ADAA-4545-816C-A0ABACBA5B4F}"/>
              </a:ext>
            </a:extLst>
          </p:cNvPr>
          <p:cNvGraphicFramePr>
            <a:graphicFrameLocks noGrp="1"/>
          </p:cNvGraphicFramePr>
          <p:nvPr>
            <p:extLst>
              <p:ext uri="{D42A27DB-BD31-4B8C-83A1-F6EECF244321}">
                <p14:modId xmlns:p14="http://schemas.microsoft.com/office/powerpoint/2010/main" val="1917393485"/>
              </p:ext>
            </p:extLst>
          </p:nvPr>
        </p:nvGraphicFramePr>
        <p:xfrm>
          <a:off x="1016000" y="1744980"/>
          <a:ext cx="10160000" cy="4632960"/>
        </p:xfrm>
        <a:graphic>
          <a:graphicData uri="http://schemas.openxmlformats.org/drawingml/2006/table">
            <a:tbl>
              <a:tblPr firstRow="1" bandRow="1"/>
              <a:tblGrid>
                <a:gridCol w="5080000">
                  <a:extLst>
                    <a:ext uri="{9D8B030D-6E8A-4147-A177-3AD203B41FA5}">
                      <a16:colId xmlns:a16="http://schemas.microsoft.com/office/drawing/2014/main" val="2404158779"/>
                    </a:ext>
                  </a:extLst>
                </a:gridCol>
                <a:gridCol w="5080000">
                  <a:extLst>
                    <a:ext uri="{9D8B030D-6E8A-4147-A177-3AD203B41FA5}">
                      <a16:colId xmlns:a16="http://schemas.microsoft.com/office/drawing/2014/main" val="2066855911"/>
                    </a:ext>
                  </a:extLst>
                </a:gridCol>
              </a:tblGrid>
              <a:tr h="370840">
                <a:tc>
                  <a:txBody>
                    <a:bodyPr/>
                    <a:lstStyle/>
                    <a:p>
                      <a:r>
                        <a:rPr lang="en-GB" sz="2800" dirty="0"/>
                        <a:t>Autumn 1</a:t>
                      </a:r>
                    </a:p>
                  </a:txBody>
                  <a:tcPr>
                    <a:solidFill>
                      <a:srgbClr val="00B0F0"/>
                    </a:solidFill>
                  </a:tcPr>
                </a:tc>
                <a:tc>
                  <a:txBody>
                    <a:bodyPr/>
                    <a:lstStyle/>
                    <a:p>
                      <a:r>
                        <a:rPr lang="en-GB" sz="2800" dirty="0"/>
                        <a:t>Earth and Space (Science-led)</a:t>
                      </a:r>
                    </a:p>
                    <a:p>
                      <a:endParaRPr lang="en-GB" sz="2800" dirty="0"/>
                    </a:p>
                  </a:txBody>
                  <a:tcPr>
                    <a:solidFill>
                      <a:srgbClr val="00B0F0"/>
                    </a:solidFill>
                  </a:tcPr>
                </a:tc>
                <a:extLst>
                  <a:ext uri="{0D108BD9-81ED-4DB2-BD59-A6C34878D82A}">
                    <a16:rowId xmlns:a16="http://schemas.microsoft.com/office/drawing/2014/main" val="2393761060"/>
                  </a:ext>
                </a:extLst>
              </a:tr>
              <a:tr h="370840">
                <a:tc>
                  <a:txBody>
                    <a:bodyPr/>
                    <a:lstStyle/>
                    <a:p>
                      <a:r>
                        <a:rPr lang="en-GB" sz="2800" dirty="0"/>
                        <a:t>Autumn 2</a:t>
                      </a:r>
                    </a:p>
                  </a:txBody>
                  <a:tcPr>
                    <a:solidFill>
                      <a:srgbClr val="FFC000"/>
                    </a:solidFill>
                  </a:tcPr>
                </a:tc>
                <a:tc>
                  <a:txBody>
                    <a:bodyPr/>
                    <a:lstStyle/>
                    <a:p>
                      <a:r>
                        <a:rPr lang="en-GB" sz="2800" dirty="0"/>
                        <a:t>The Fight for the Kingdom of England</a:t>
                      </a:r>
                    </a:p>
                    <a:p>
                      <a:r>
                        <a:rPr lang="en-GB" sz="2800" dirty="0"/>
                        <a:t>The Anglo-Saxons (History-led)</a:t>
                      </a:r>
                    </a:p>
                  </a:txBody>
                  <a:tcPr>
                    <a:solidFill>
                      <a:srgbClr val="FFC000"/>
                    </a:solidFill>
                  </a:tcPr>
                </a:tc>
                <a:extLst>
                  <a:ext uri="{0D108BD9-81ED-4DB2-BD59-A6C34878D82A}">
                    <a16:rowId xmlns:a16="http://schemas.microsoft.com/office/drawing/2014/main" val="3783330694"/>
                  </a:ext>
                </a:extLst>
              </a:tr>
              <a:tr h="554083">
                <a:tc>
                  <a:txBody>
                    <a:bodyPr/>
                    <a:lstStyle/>
                    <a:p>
                      <a:r>
                        <a:rPr lang="en-GB" sz="2800" dirty="0"/>
                        <a:t>Spring </a:t>
                      </a:r>
                    </a:p>
                    <a:p>
                      <a:r>
                        <a:rPr lang="en-GB" sz="2800" dirty="0"/>
                        <a:t> </a:t>
                      </a:r>
                    </a:p>
                  </a:txBody>
                  <a:tcPr>
                    <a:solidFill>
                      <a:srgbClr val="99FFCC"/>
                    </a:solidFill>
                  </a:tcPr>
                </a:tc>
                <a:tc>
                  <a:txBody>
                    <a:bodyPr/>
                    <a:lstStyle/>
                    <a:p>
                      <a:r>
                        <a:rPr lang="en-GB" sz="2800" dirty="0"/>
                        <a:t>The Fight for the Kingdom of England</a:t>
                      </a:r>
                    </a:p>
                    <a:p>
                      <a:r>
                        <a:rPr lang="en-GB" sz="2800" dirty="0"/>
                        <a:t>The Vikings (History-led)</a:t>
                      </a:r>
                    </a:p>
                  </a:txBody>
                  <a:tcPr>
                    <a:solidFill>
                      <a:srgbClr val="99FFCC"/>
                    </a:solidFill>
                  </a:tcPr>
                </a:tc>
                <a:extLst>
                  <a:ext uri="{0D108BD9-81ED-4DB2-BD59-A6C34878D82A}">
                    <a16:rowId xmlns:a16="http://schemas.microsoft.com/office/drawing/2014/main" val="1949764902"/>
                  </a:ext>
                </a:extLst>
              </a:tr>
              <a:tr h="741680">
                <a:tc>
                  <a:txBody>
                    <a:bodyPr/>
                    <a:lstStyle/>
                    <a:p>
                      <a:r>
                        <a:rPr lang="en-GB" sz="2800" dirty="0"/>
                        <a:t>Summer</a:t>
                      </a:r>
                    </a:p>
                  </a:txBody>
                  <a:tcPr>
                    <a:solidFill>
                      <a:srgbClr val="FF66FF"/>
                    </a:solidFill>
                  </a:tcPr>
                </a:tc>
                <a:tc>
                  <a:txBody>
                    <a:bodyPr/>
                    <a:lstStyle/>
                    <a:p>
                      <a:r>
                        <a:rPr lang="en-GB" sz="2800" dirty="0"/>
                        <a:t>The Thrill of Brazil (Geography-led)</a:t>
                      </a:r>
                    </a:p>
                  </a:txBody>
                  <a:tcPr>
                    <a:solidFill>
                      <a:srgbClr val="FF66FF"/>
                    </a:solidFill>
                  </a:tcPr>
                </a:tc>
                <a:extLst>
                  <a:ext uri="{0D108BD9-81ED-4DB2-BD59-A6C34878D82A}">
                    <a16:rowId xmlns:a16="http://schemas.microsoft.com/office/drawing/2014/main" val="1395380625"/>
                  </a:ext>
                </a:extLst>
              </a:tr>
            </a:tbl>
          </a:graphicData>
        </a:graphic>
      </p:graphicFrame>
    </p:spTree>
    <p:extLst>
      <p:ext uri="{BB962C8B-B14F-4D97-AF65-F5344CB8AC3E}">
        <p14:creationId xmlns:p14="http://schemas.microsoft.com/office/powerpoint/2010/main" val="34418044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Image result for water bottles"/>
          <p:cNvPicPr>
            <a:picLocks noChangeAspect="1" noChangeArrowheads="1"/>
          </p:cNvPicPr>
          <p:nvPr/>
        </p:nvPicPr>
        <p:blipFill rotWithShape="1">
          <a:blip r:embed="rId2">
            <a:extLst>
              <a:ext uri="{28A0092B-C50C-407E-A947-70E740481C1C}">
                <a14:useLocalDpi xmlns:a14="http://schemas.microsoft.com/office/drawing/2010/main" val="0"/>
              </a:ext>
            </a:extLst>
          </a:blip>
          <a:srcRect l="24628" r="24628"/>
          <a:stretch/>
        </p:blipFill>
        <p:spPr bwMode="auto">
          <a:xfrm rot="20898960">
            <a:off x="6419263" y="1567310"/>
            <a:ext cx="854645" cy="168426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6398252" y="5618624"/>
            <a:ext cx="4784387" cy="923330"/>
          </a:xfrm>
          <a:prstGeom prst="rect">
            <a:avLst/>
          </a:prstGeom>
          <a:noFill/>
        </p:spPr>
        <p:txBody>
          <a:bodyPr wrap="none" lIns="91440" tIns="45720" rIns="91440" bIns="45720">
            <a:spAutoFit/>
          </a:bodyPr>
          <a:lstStyle/>
          <a:p>
            <a:pPr algn="ctr"/>
            <a:r>
              <a:rPr lang="en-US" sz="5400" b="1" dirty="0">
                <a:ln w="12700">
                  <a:solidFill>
                    <a:schemeClr val="accent3">
                      <a:lumMod val="50000"/>
                    </a:schemeClr>
                  </a:solidFill>
                  <a:prstDash val="solid"/>
                </a:ln>
                <a:solidFill>
                  <a:srgbClr val="7030A0"/>
                </a:solidFill>
                <a:effectLst>
                  <a:innerShdw blurRad="177800">
                    <a:schemeClr val="accent3">
                      <a:lumMod val="50000"/>
                    </a:schemeClr>
                  </a:innerShdw>
                </a:effectLst>
              </a:rPr>
              <a:t>Reading records</a:t>
            </a:r>
            <a:endParaRPr lang="en-US" sz="5400" b="1" cap="none" spc="0" dirty="0">
              <a:ln w="12700">
                <a:solidFill>
                  <a:schemeClr val="accent3">
                    <a:lumMod val="50000"/>
                  </a:schemeClr>
                </a:solidFill>
                <a:prstDash val="solid"/>
              </a:ln>
              <a:solidFill>
                <a:srgbClr val="7030A0"/>
              </a:solidFill>
              <a:effectLst>
                <a:innerShdw blurRad="177800">
                  <a:schemeClr val="accent3">
                    <a:lumMod val="50000"/>
                  </a:schemeClr>
                </a:innerShdw>
              </a:effectLst>
            </a:endParaRPr>
          </a:p>
        </p:txBody>
      </p:sp>
      <p:sp>
        <p:nvSpPr>
          <p:cNvPr id="2" name="Rectangle 1"/>
          <p:cNvSpPr/>
          <p:nvPr/>
        </p:nvSpPr>
        <p:spPr>
          <a:xfrm>
            <a:off x="1333756" y="344823"/>
            <a:ext cx="4200894" cy="2616101"/>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effectLst>
                  <a:outerShdw blurRad="12700" dist="38100" dir="2700000" algn="tl" rotWithShape="0">
                    <a:schemeClr val="accent5">
                      <a:lumMod val="60000"/>
                      <a:lumOff val="40000"/>
                    </a:schemeClr>
                  </a:outerShdw>
                </a:effectLst>
              </a:rPr>
              <a:t>PE – Mondays</a:t>
            </a:r>
          </a:p>
          <a:p>
            <a:pPr algn="ctr"/>
            <a:r>
              <a:rPr lang="en-US" sz="5400" b="1" dirty="0">
                <a:ln w="9525">
                  <a:solidFill>
                    <a:schemeClr val="bg1"/>
                  </a:solidFill>
                  <a:prstDash val="solid"/>
                </a:ln>
                <a:effectLst>
                  <a:outerShdw blurRad="12700" dist="38100" dir="2700000" algn="tl" rotWithShape="0">
                    <a:schemeClr val="accent5">
                      <a:lumMod val="60000"/>
                      <a:lumOff val="40000"/>
                    </a:schemeClr>
                  </a:outerShdw>
                </a:effectLst>
              </a:rPr>
              <a:t>and Fridays</a:t>
            </a:r>
          </a:p>
          <a:p>
            <a:pPr algn="ctr"/>
            <a:r>
              <a:rPr lang="en-US" sz="2800" b="1" i="1" cap="none" spc="0" dirty="0">
                <a:ln w="9525">
                  <a:solidFill>
                    <a:schemeClr val="bg1"/>
                  </a:solidFill>
                  <a:prstDash val="solid"/>
                </a:ln>
                <a:effectLst>
                  <a:outerShdw blurRad="12700" dist="38100" dir="2700000" algn="tl" rotWithShape="0">
                    <a:schemeClr val="accent5">
                      <a:lumMod val="60000"/>
                      <a:lumOff val="40000"/>
                    </a:schemeClr>
                  </a:outerShdw>
                </a:effectLst>
              </a:rPr>
              <a:t>(children to wear</a:t>
            </a:r>
          </a:p>
          <a:p>
            <a:pPr algn="ctr"/>
            <a:r>
              <a:rPr lang="en-US" sz="2800" b="1" i="1" dirty="0">
                <a:ln w="9525">
                  <a:solidFill>
                    <a:schemeClr val="bg1"/>
                  </a:solidFill>
                  <a:prstDash val="solid"/>
                </a:ln>
                <a:effectLst>
                  <a:outerShdw blurRad="12700" dist="38100" dir="2700000" algn="tl" rotWithShape="0">
                    <a:schemeClr val="accent5">
                      <a:lumMod val="60000"/>
                      <a:lumOff val="40000"/>
                    </a:schemeClr>
                  </a:outerShdw>
                </a:effectLst>
              </a:rPr>
              <a:t>kit to school as before)</a:t>
            </a:r>
            <a:endParaRPr lang="en-US" sz="2800" b="1" i="1" cap="none" spc="0" dirty="0">
              <a:ln w="9525">
                <a:solidFill>
                  <a:schemeClr val="bg1"/>
                </a:solidFill>
                <a:prstDash val="solid"/>
              </a:ln>
              <a:effectLst>
                <a:outerShdw blurRad="12700" dist="38100" dir="2700000" algn="tl" rotWithShape="0">
                  <a:schemeClr val="accent5">
                    <a:lumMod val="60000"/>
                    <a:lumOff val="40000"/>
                  </a:schemeClr>
                </a:outerShdw>
              </a:effectLst>
            </a:endParaRPr>
          </a:p>
        </p:txBody>
      </p:sp>
      <p:sp>
        <p:nvSpPr>
          <p:cNvPr id="7" name="Rectangle 6"/>
          <p:cNvSpPr/>
          <p:nvPr/>
        </p:nvSpPr>
        <p:spPr>
          <a:xfrm rot="21171666">
            <a:off x="1008442" y="3981720"/>
            <a:ext cx="5389810" cy="923330"/>
          </a:xfrm>
          <a:prstGeom prst="rect">
            <a:avLst/>
          </a:prstGeom>
          <a:noFill/>
        </p:spPr>
        <p:txBody>
          <a:bodyPr wrap="none" lIns="91440" tIns="45720" rIns="91440" bIns="45720">
            <a:spAutoFit/>
          </a:bodyPr>
          <a:lstStyle/>
          <a:p>
            <a:pPr algn="ctr"/>
            <a:r>
              <a:rPr lang="en-US" sz="5400" dirty="0">
                <a:ln w="12700">
                  <a:solidFill>
                    <a:schemeClr val="tx2">
                      <a:lumMod val="75000"/>
                    </a:schemeClr>
                  </a:solidFill>
                  <a:prstDash val="solid"/>
                </a:ln>
              </a:rPr>
              <a:t>Needed everyday:</a:t>
            </a:r>
            <a:endParaRPr lang="en-US" sz="5400" cap="none" spc="0" dirty="0">
              <a:ln w="12700">
                <a:solidFill>
                  <a:schemeClr val="tx2">
                    <a:lumMod val="75000"/>
                  </a:schemeClr>
                </a:solidFill>
                <a:prstDash val="solid"/>
              </a:ln>
            </a:endParaRPr>
          </a:p>
        </p:txBody>
      </p:sp>
      <p:sp>
        <p:nvSpPr>
          <p:cNvPr id="8" name="Rectangle 7"/>
          <p:cNvSpPr/>
          <p:nvPr/>
        </p:nvSpPr>
        <p:spPr>
          <a:xfrm>
            <a:off x="7065742" y="531037"/>
            <a:ext cx="4116897"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rgbClr val="00B050"/>
                </a:solidFill>
                <a:effectLst/>
              </a:rPr>
              <a:t>Water bottles</a:t>
            </a:r>
          </a:p>
        </p:txBody>
      </p:sp>
      <p:sp>
        <p:nvSpPr>
          <p:cNvPr id="10" name="Rectangle 9">
            <a:extLst>
              <a:ext uri="{FF2B5EF4-FFF2-40B4-BE49-F238E27FC236}">
                <a16:creationId xmlns:a16="http://schemas.microsoft.com/office/drawing/2014/main" id="{B06C332B-813F-4BBE-B89E-9DBA2E9067CB}"/>
              </a:ext>
            </a:extLst>
          </p:cNvPr>
          <p:cNvSpPr/>
          <p:nvPr/>
        </p:nvSpPr>
        <p:spPr>
          <a:xfrm>
            <a:off x="8014318" y="2011183"/>
            <a:ext cx="2652777" cy="341632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4"/>
                </a:solidFill>
                <a:effectLst/>
              </a:rPr>
              <a:t>Reading </a:t>
            </a:r>
          </a:p>
          <a:p>
            <a:pPr algn="ctr"/>
            <a:r>
              <a:rPr lang="en-US" sz="5400" b="1" cap="none" spc="0" dirty="0">
                <a:ln/>
                <a:solidFill>
                  <a:schemeClr val="accent4"/>
                </a:solidFill>
                <a:effectLst/>
              </a:rPr>
              <a:t>Books</a:t>
            </a:r>
          </a:p>
          <a:p>
            <a:pPr algn="ctr"/>
            <a:endParaRPr lang="en-US" sz="5400" b="1" cap="none" spc="0" dirty="0">
              <a:ln/>
              <a:solidFill>
                <a:schemeClr val="accent4"/>
              </a:solidFill>
              <a:effectLst/>
            </a:endParaRPr>
          </a:p>
          <a:p>
            <a:pPr algn="ctr"/>
            <a:r>
              <a:rPr lang="en-US" sz="5400" b="1" dirty="0">
                <a:ln/>
                <a:solidFill>
                  <a:schemeClr val="tx2">
                    <a:lumMod val="60000"/>
                    <a:lumOff val="40000"/>
                  </a:schemeClr>
                </a:solidFill>
              </a:rPr>
              <a:t>Fruit</a:t>
            </a:r>
            <a:endParaRPr lang="en-US" sz="5400" b="1" cap="none" spc="0" dirty="0">
              <a:ln/>
              <a:solidFill>
                <a:schemeClr val="tx2">
                  <a:lumMod val="60000"/>
                  <a:lumOff val="40000"/>
                </a:schemeClr>
              </a:solidFill>
              <a:effectLst/>
            </a:endParaRPr>
          </a:p>
        </p:txBody>
      </p:sp>
    </p:spTree>
    <p:extLst>
      <p:ext uri="{BB962C8B-B14F-4D97-AF65-F5344CB8AC3E}">
        <p14:creationId xmlns:p14="http://schemas.microsoft.com/office/powerpoint/2010/main" val="23448740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49974" y="12680"/>
            <a:ext cx="4637315" cy="1200329"/>
          </a:xfrm>
          <a:prstGeom prst="rect">
            <a:avLst/>
          </a:prstGeom>
          <a:noFill/>
        </p:spPr>
        <p:txBody>
          <a:bodyPr wrap="square" rtlCol="0">
            <a:spAutoFit/>
          </a:bodyPr>
          <a:lstStyle/>
          <a:p>
            <a:pPr algn="ctr"/>
            <a:r>
              <a:rPr lang="en-GB" sz="3600" b="1" u="sng" dirty="0"/>
              <a:t>Year 5</a:t>
            </a:r>
          </a:p>
          <a:p>
            <a:pPr algn="ctr"/>
            <a:r>
              <a:rPr lang="en-GB" sz="3600" b="1" u="sng" dirty="0"/>
              <a:t>2025 – 2026 </a:t>
            </a:r>
          </a:p>
        </p:txBody>
      </p:sp>
      <p:sp>
        <p:nvSpPr>
          <p:cNvPr id="3" name="TextBox 2"/>
          <p:cNvSpPr txBox="1"/>
          <p:nvPr/>
        </p:nvSpPr>
        <p:spPr>
          <a:xfrm>
            <a:off x="3264748" y="521452"/>
            <a:ext cx="10053924" cy="707886"/>
          </a:xfrm>
          <a:prstGeom prst="rect">
            <a:avLst/>
          </a:prstGeom>
          <a:noFill/>
        </p:spPr>
        <p:txBody>
          <a:bodyPr wrap="square" rtlCol="0">
            <a:spAutoFit/>
          </a:bodyPr>
          <a:lstStyle/>
          <a:p>
            <a:r>
              <a:rPr lang="en-GB" sz="4000" dirty="0">
                <a:solidFill>
                  <a:srgbClr val="7030A0"/>
                </a:solidFill>
                <a:latin typeface="HfW cursive" panose="00000500000000000000" pitchFamily="2" charset="0"/>
              </a:rPr>
              <a:t>Homework</a:t>
            </a:r>
            <a:endParaRPr lang="en-GB" sz="4000" dirty="0">
              <a:solidFill>
                <a:srgbClr val="7030A0"/>
              </a:solidFill>
            </a:endParaRPr>
          </a:p>
        </p:txBody>
      </p:sp>
      <p:sp>
        <p:nvSpPr>
          <p:cNvPr id="7" name="Rectangle 6">
            <a:extLst>
              <a:ext uri="{FF2B5EF4-FFF2-40B4-BE49-F238E27FC236}">
                <a16:creationId xmlns:a16="http://schemas.microsoft.com/office/drawing/2014/main" id="{60ED8FB7-B97E-413D-8861-92DE34F636B2}"/>
              </a:ext>
            </a:extLst>
          </p:cNvPr>
          <p:cNvSpPr/>
          <p:nvPr/>
        </p:nvSpPr>
        <p:spPr>
          <a:xfrm>
            <a:off x="261257" y="1229338"/>
            <a:ext cx="8637814" cy="4524315"/>
          </a:xfrm>
          <a:prstGeom prst="rect">
            <a:avLst/>
          </a:prstGeom>
        </p:spPr>
        <p:txBody>
          <a:bodyPr wrap="square">
            <a:spAutoFit/>
          </a:bodyPr>
          <a:lstStyle/>
          <a:p>
            <a:pPr marL="342900" indent="-342900">
              <a:buFont typeface="Arial" panose="020B0604020202020204" pitchFamily="34" charset="0"/>
              <a:buChar char="•"/>
            </a:pPr>
            <a:r>
              <a:rPr lang="en-GB" sz="2400" dirty="0">
                <a:solidFill>
                  <a:srgbClr val="7030A0"/>
                </a:solidFill>
                <a:latin typeface="Calibri" panose="020F0502020204030204" pitchFamily="34" charset="0"/>
              </a:rPr>
              <a:t>This year, we will continue to use a half termly grid of tasks for weekly homework. </a:t>
            </a:r>
          </a:p>
          <a:p>
            <a:pPr marL="342900" indent="-342900">
              <a:buFont typeface="Arial" panose="020B0604020202020204" pitchFamily="34" charset="0"/>
              <a:buChar char="•"/>
            </a:pPr>
            <a:r>
              <a:rPr lang="en-GB" sz="2400" dirty="0">
                <a:solidFill>
                  <a:srgbClr val="7030A0"/>
                </a:solidFill>
                <a:latin typeface="Calibri" panose="020F0502020204030204" pitchFamily="34" charset="0"/>
              </a:rPr>
              <a:t>Children should choose one of the activities from the grid to complete and hand in each week. </a:t>
            </a:r>
          </a:p>
          <a:p>
            <a:pPr marL="342900" indent="-342900">
              <a:buFont typeface="Arial" panose="020B0604020202020204" pitchFamily="34" charset="0"/>
              <a:buChar char="•"/>
            </a:pPr>
            <a:r>
              <a:rPr lang="en-GB" sz="2400" dirty="0">
                <a:solidFill>
                  <a:srgbClr val="7030A0"/>
                </a:solidFill>
                <a:latin typeface="Calibri" panose="020F0502020204030204" pitchFamily="34" charset="0"/>
              </a:rPr>
              <a:t>All of the tasks on the grid are connected to different curriculum areas that relate to our learning for that half term.</a:t>
            </a:r>
          </a:p>
          <a:p>
            <a:pPr marL="342900" indent="-342900">
              <a:buFont typeface="Arial" panose="020B0604020202020204" pitchFamily="34" charset="0"/>
              <a:buChar char="•"/>
            </a:pPr>
            <a:r>
              <a:rPr lang="en-GB" sz="2400" dirty="0">
                <a:solidFill>
                  <a:srgbClr val="7030A0"/>
                </a:solidFill>
                <a:latin typeface="Calibri" panose="020F0502020204030204" pitchFamily="34" charset="0"/>
              </a:rPr>
              <a:t>We also have our TT Rock stars and Spelling shed memberships which are invaluable at teaching your child in a fun way. These activities are as well as the homework grid. </a:t>
            </a:r>
          </a:p>
          <a:p>
            <a:pPr marL="342900" indent="-342900">
              <a:buFont typeface="Arial" panose="020B0604020202020204" pitchFamily="34" charset="0"/>
              <a:buChar char="•"/>
            </a:pPr>
            <a:r>
              <a:rPr lang="en-GB" sz="2400" dirty="0">
                <a:solidFill>
                  <a:srgbClr val="7030A0"/>
                </a:solidFill>
                <a:latin typeface="Calibri" panose="020F0502020204030204" pitchFamily="34" charset="0"/>
              </a:rPr>
              <a:t>Homework is set to enhance and support your child's learning. It is part of the relationship between school and home aimed at helping your child achieve the best they can.</a:t>
            </a:r>
            <a:endParaRPr lang="en-GB" sz="2400" dirty="0">
              <a:solidFill>
                <a:srgbClr val="7030A0"/>
              </a:solidFill>
            </a:endParaRPr>
          </a:p>
        </p:txBody>
      </p:sp>
      <p:pic>
        <p:nvPicPr>
          <p:cNvPr id="8" name="Picture 7">
            <a:extLst>
              <a:ext uri="{FF2B5EF4-FFF2-40B4-BE49-F238E27FC236}">
                <a16:creationId xmlns:a16="http://schemas.microsoft.com/office/drawing/2014/main" id="{C0F475B2-A10F-4044-B13F-C1D8D35CB479}"/>
              </a:ext>
            </a:extLst>
          </p:cNvPr>
          <p:cNvPicPr>
            <a:picLocks noChangeAspect="1"/>
          </p:cNvPicPr>
          <p:nvPr/>
        </p:nvPicPr>
        <p:blipFill rotWithShape="1">
          <a:blip r:embed="rId3"/>
          <a:srcRect l="25312" t="39042" r="58616" b="20223"/>
          <a:stretch/>
        </p:blipFill>
        <p:spPr>
          <a:xfrm>
            <a:off x="8890907" y="1644125"/>
            <a:ext cx="3292929" cy="4692423"/>
          </a:xfrm>
          <a:prstGeom prst="rect">
            <a:avLst/>
          </a:prstGeom>
        </p:spPr>
      </p:pic>
    </p:spTree>
    <p:extLst>
      <p:ext uri="{BB962C8B-B14F-4D97-AF65-F5344CB8AC3E}">
        <p14:creationId xmlns:p14="http://schemas.microsoft.com/office/powerpoint/2010/main" val="26496772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49974" y="12680"/>
            <a:ext cx="4637315" cy="1200329"/>
          </a:xfrm>
          <a:prstGeom prst="rect">
            <a:avLst/>
          </a:prstGeom>
          <a:noFill/>
        </p:spPr>
        <p:txBody>
          <a:bodyPr wrap="square" rtlCol="0">
            <a:spAutoFit/>
          </a:bodyPr>
          <a:lstStyle/>
          <a:p>
            <a:pPr algn="ctr"/>
            <a:r>
              <a:rPr lang="en-GB" sz="3600" b="1" u="sng" dirty="0"/>
              <a:t>Year 5</a:t>
            </a:r>
          </a:p>
          <a:p>
            <a:pPr algn="ctr"/>
            <a:r>
              <a:rPr lang="en-GB" sz="3600" b="1" u="sng" dirty="0"/>
              <a:t>2025 – 2026 </a:t>
            </a:r>
          </a:p>
        </p:txBody>
      </p:sp>
      <p:sp>
        <p:nvSpPr>
          <p:cNvPr id="6" name="TextBox 5"/>
          <p:cNvSpPr txBox="1"/>
          <p:nvPr/>
        </p:nvSpPr>
        <p:spPr>
          <a:xfrm>
            <a:off x="1596707" y="2323352"/>
            <a:ext cx="9261793" cy="4524315"/>
          </a:xfrm>
          <a:prstGeom prst="rect">
            <a:avLst/>
          </a:prstGeom>
          <a:noFill/>
        </p:spPr>
        <p:txBody>
          <a:bodyPr wrap="square" rtlCol="0">
            <a:spAutoFit/>
          </a:bodyPr>
          <a:lstStyle/>
          <a:p>
            <a:r>
              <a:rPr lang="en-GB" sz="2400" b="1" dirty="0">
                <a:solidFill>
                  <a:srgbClr val="0070C0"/>
                </a:solidFill>
                <a:latin typeface="HfW cursive" panose="00000500000000000000" pitchFamily="2" charset="0"/>
              </a:rPr>
              <a:t>Reading </a:t>
            </a:r>
            <a:r>
              <a:rPr lang="en-GB" sz="2400" dirty="0">
                <a:solidFill>
                  <a:srgbClr val="0070C0"/>
                </a:solidFill>
                <a:latin typeface="HfW cursive" panose="00000500000000000000" pitchFamily="2" charset="0"/>
              </a:rPr>
              <a:t> </a:t>
            </a:r>
          </a:p>
          <a:p>
            <a:pPr marL="342900" indent="-342900">
              <a:buFont typeface="Arial" panose="020B0604020202020204" pitchFamily="34" charset="0"/>
              <a:buChar char="•"/>
            </a:pPr>
            <a:r>
              <a:rPr lang="en-GB" sz="2400" dirty="0">
                <a:solidFill>
                  <a:srgbClr val="0070C0"/>
                </a:solidFill>
                <a:latin typeface="HfW cursive" panose="00000500000000000000" pitchFamily="2" charset="0"/>
              </a:rPr>
              <a:t>We would love children to really enjoy reading! Please encourage your child to read every day - they can record it themselves in their record. It doesn’t have to be their school book, it could be a comic or a recipe, it all counts to their experiences. If they read to you, you can make comments in their record too. Don’t forget to ask questions about what they have read, for example, what has happened so far or their favourite character. Even free readers!</a:t>
            </a:r>
          </a:p>
          <a:p>
            <a:pPr marL="342900" indent="-342900">
              <a:buFont typeface="Arial" panose="020B0604020202020204" pitchFamily="34" charset="0"/>
              <a:buChar char="•"/>
            </a:pPr>
            <a:endParaRPr lang="en-GB" sz="2400" dirty="0">
              <a:solidFill>
                <a:srgbClr val="0070C0"/>
              </a:solidFill>
              <a:latin typeface="HfW cursive" panose="00000500000000000000" pitchFamily="2" charset="0"/>
            </a:endParaRPr>
          </a:p>
          <a:p>
            <a:r>
              <a:rPr lang="en-GB" sz="2400" dirty="0">
                <a:solidFill>
                  <a:srgbClr val="0070C0"/>
                </a:solidFill>
                <a:latin typeface="HfW cursive" panose="00000500000000000000" pitchFamily="2" charset="0"/>
              </a:rPr>
              <a:t> </a:t>
            </a:r>
          </a:p>
        </p:txBody>
      </p:sp>
    </p:spTree>
    <p:extLst>
      <p:ext uri="{BB962C8B-B14F-4D97-AF65-F5344CB8AC3E}">
        <p14:creationId xmlns:p14="http://schemas.microsoft.com/office/powerpoint/2010/main" val="3326303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49974" y="12680"/>
            <a:ext cx="4637315" cy="1200329"/>
          </a:xfrm>
          <a:prstGeom prst="rect">
            <a:avLst/>
          </a:prstGeom>
          <a:noFill/>
        </p:spPr>
        <p:txBody>
          <a:bodyPr wrap="square" rtlCol="0">
            <a:spAutoFit/>
          </a:bodyPr>
          <a:lstStyle/>
          <a:p>
            <a:pPr algn="ctr"/>
            <a:r>
              <a:rPr lang="en-GB" sz="3600" b="1" u="sng" dirty="0"/>
              <a:t>Year 5</a:t>
            </a:r>
          </a:p>
          <a:p>
            <a:pPr algn="ctr"/>
            <a:r>
              <a:rPr lang="en-GB" sz="3600" b="1" u="sng" dirty="0"/>
              <a:t>2025 – 2026</a:t>
            </a:r>
          </a:p>
        </p:txBody>
      </p:sp>
      <p:sp>
        <p:nvSpPr>
          <p:cNvPr id="6" name="TextBox 5"/>
          <p:cNvSpPr txBox="1"/>
          <p:nvPr/>
        </p:nvSpPr>
        <p:spPr>
          <a:xfrm>
            <a:off x="469070" y="2285999"/>
            <a:ext cx="10925357" cy="3785652"/>
          </a:xfrm>
          <a:prstGeom prst="rect">
            <a:avLst/>
          </a:prstGeom>
          <a:noFill/>
        </p:spPr>
        <p:txBody>
          <a:bodyPr wrap="square" rtlCol="0">
            <a:spAutoFit/>
          </a:bodyPr>
          <a:lstStyle/>
          <a:p>
            <a:r>
              <a:rPr lang="en-GB" sz="2400" b="1" dirty="0">
                <a:solidFill>
                  <a:srgbClr val="7030A0"/>
                </a:solidFill>
                <a:latin typeface="HfW cursive" panose="00000500000000000000" pitchFamily="2" charset="0"/>
              </a:rPr>
              <a:t>Spellings</a:t>
            </a:r>
            <a:r>
              <a:rPr lang="en-GB" sz="2400" dirty="0">
                <a:solidFill>
                  <a:srgbClr val="7030A0"/>
                </a:solidFill>
                <a:latin typeface="HfW cursive" panose="00000500000000000000" pitchFamily="2" charset="0"/>
              </a:rPr>
              <a:t> - Investigative approach, looking at patterns/rules, exploring phonemes (sounds). </a:t>
            </a:r>
          </a:p>
          <a:p>
            <a:r>
              <a:rPr lang="en-GB" sz="2400" dirty="0">
                <a:solidFill>
                  <a:srgbClr val="7030A0"/>
                </a:solidFill>
                <a:latin typeface="HfW cursive" panose="00000500000000000000" pitchFamily="2" charset="0"/>
              </a:rPr>
              <a:t>Practising at home on The Spelling Shed online. Assignments for spellings for that week. General practise too. </a:t>
            </a:r>
          </a:p>
          <a:p>
            <a:r>
              <a:rPr lang="en-GB" sz="2400" dirty="0">
                <a:solidFill>
                  <a:srgbClr val="7030A0"/>
                </a:solidFill>
                <a:latin typeface="HfW cursive" panose="00000500000000000000" pitchFamily="2" charset="0"/>
              </a:rPr>
              <a:t>Year 3/4 and Year 5/6 - statutory word list. </a:t>
            </a:r>
          </a:p>
          <a:p>
            <a:endParaRPr lang="en-GB" sz="2400" dirty="0">
              <a:solidFill>
                <a:srgbClr val="FF0000"/>
              </a:solidFill>
              <a:latin typeface="HfW cursive" panose="00000500000000000000" pitchFamily="2" charset="0"/>
            </a:endParaRPr>
          </a:p>
          <a:p>
            <a:r>
              <a:rPr lang="en-GB" sz="2400" b="1" dirty="0">
                <a:solidFill>
                  <a:srgbClr val="00B0F0"/>
                </a:solidFill>
                <a:latin typeface="HfW cursive" panose="00000500000000000000" pitchFamily="2" charset="0"/>
              </a:rPr>
              <a:t>Timetables</a:t>
            </a:r>
            <a:r>
              <a:rPr lang="en-GB" sz="2400" dirty="0">
                <a:solidFill>
                  <a:srgbClr val="00B0F0"/>
                </a:solidFill>
                <a:latin typeface="HfW cursive" panose="00000500000000000000" pitchFamily="2" charset="0"/>
              </a:rPr>
              <a:t> - </a:t>
            </a:r>
            <a:r>
              <a:rPr lang="en-GB" sz="2400" dirty="0">
                <a:solidFill>
                  <a:srgbClr val="00B0F0"/>
                </a:solidFill>
                <a:latin typeface="HfW cursive" panose="00000500000000000000" pitchFamily="2" charset="0"/>
                <a:hlinkClick r:id="rId3"/>
              </a:rPr>
              <a:t>https://www.topmarks.co.uk/maths-games/7-11-years/times-tables</a:t>
            </a:r>
            <a:endParaRPr lang="en-GB" sz="2400" dirty="0">
              <a:solidFill>
                <a:srgbClr val="00B0F0"/>
              </a:solidFill>
              <a:latin typeface="HfW cursive" panose="00000500000000000000" pitchFamily="2" charset="0"/>
            </a:endParaRPr>
          </a:p>
          <a:p>
            <a:endParaRPr lang="en-GB" sz="2400" dirty="0">
              <a:solidFill>
                <a:srgbClr val="00B0F0"/>
              </a:solidFill>
              <a:latin typeface="HfW cursive" panose="00000500000000000000" pitchFamily="2" charset="0"/>
            </a:endParaRPr>
          </a:p>
          <a:p>
            <a:r>
              <a:rPr lang="en-GB" sz="2400" dirty="0">
                <a:solidFill>
                  <a:srgbClr val="00B0F0"/>
                </a:solidFill>
                <a:latin typeface="HfW cursive" panose="00000500000000000000" pitchFamily="2" charset="0"/>
              </a:rPr>
              <a:t>And TT Rockstars.</a:t>
            </a:r>
          </a:p>
        </p:txBody>
      </p:sp>
    </p:spTree>
    <p:extLst>
      <p:ext uri="{BB962C8B-B14F-4D97-AF65-F5344CB8AC3E}">
        <p14:creationId xmlns:p14="http://schemas.microsoft.com/office/powerpoint/2010/main" val="7831269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7F953E0-6B31-4E2F-AD46-08FDB97BAB84}"/>
              </a:ext>
            </a:extLst>
          </p:cNvPr>
          <p:cNvSpPr>
            <a:spLocks noGrp="1"/>
          </p:cNvSpPr>
          <p:nvPr>
            <p:ph type="title"/>
          </p:nvPr>
        </p:nvSpPr>
        <p:spPr>
          <a:xfrm>
            <a:off x="838200" y="0"/>
            <a:ext cx="10515600" cy="1325563"/>
          </a:xfrm>
        </p:spPr>
        <p:txBody>
          <a:bodyPr/>
          <a:lstStyle/>
          <a:p>
            <a:pPr algn="ctr"/>
            <a:r>
              <a:rPr lang="en-GB" b="1" dirty="0"/>
              <a:t>Positive behaviour</a:t>
            </a:r>
          </a:p>
        </p:txBody>
      </p:sp>
      <p:sp>
        <p:nvSpPr>
          <p:cNvPr id="5" name="Content Placeholder 4">
            <a:extLst>
              <a:ext uri="{FF2B5EF4-FFF2-40B4-BE49-F238E27FC236}">
                <a16:creationId xmlns:a16="http://schemas.microsoft.com/office/drawing/2014/main" id="{36AE0740-492C-425D-B8F1-3B3FE1B01D42}"/>
              </a:ext>
            </a:extLst>
          </p:cNvPr>
          <p:cNvSpPr>
            <a:spLocks noGrp="1"/>
          </p:cNvSpPr>
          <p:nvPr>
            <p:ph idx="1"/>
          </p:nvPr>
        </p:nvSpPr>
        <p:spPr>
          <a:xfrm>
            <a:off x="586409" y="1205949"/>
            <a:ext cx="11221278" cy="5353878"/>
          </a:xfrm>
        </p:spPr>
        <p:txBody>
          <a:bodyPr>
            <a:normAutofit fontScale="85000" lnSpcReduction="20000"/>
          </a:bodyPr>
          <a:lstStyle/>
          <a:p>
            <a:pPr marL="0" indent="0">
              <a:buNone/>
            </a:pPr>
            <a:r>
              <a:rPr lang="en-GB" sz="3500" dirty="0"/>
              <a:t>In our school, we want to make sure that all of our children are supported and encouraged to be:</a:t>
            </a:r>
          </a:p>
          <a:p>
            <a:pPr marL="0" indent="0">
              <a:buNone/>
            </a:pPr>
            <a:endParaRPr lang="en-GB" sz="3500" dirty="0"/>
          </a:p>
          <a:p>
            <a:pPr>
              <a:buFont typeface="Wingdings" panose="05000000000000000000" pitchFamily="2" charset="2"/>
              <a:buChar char="ü"/>
            </a:pPr>
            <a:r>
              <a:rPr lang="en-GB" sz="3500" dirty="0"/>
              <a:t> </a:t>
            </a:r>
            <a:r>
              <a:rPr lang="en-GB" sz="3500" dirty="0">
                <a:solidFill>
                  <a:srgbClr val="FF0000"/>
                </a:solidFill>
              </a:rPr>
              <a:t>ready</a:t>
            </a:r>
            <a:r>
              <a:rPr lang="en-GB" sz="3500" dirty="0"/>
              <a:t> (to make the most of all opportunities in school and allow others to do the same)</a:t>
            </a:r>
          </a:p>
          <a:p>
            <a:pPr>
              <a:buFont typeface="Wingdings" panose="05000000000000000000" pitchFamily="2" charset="2"/>
              <a:buChar char="ü"/>
            </a:pPr>
            <a:r>
              <a:rPr lang="en-GB" sz="3500" dirty="0">
                <a:solidFill>
                  <a:srgbClr val="FF0000"/>
                </a:solidFill>
              </a:rPr>
              <a:t>respectful</a:t>
            </a:r>
            <a:r>
              <a:rPr lang="en-GB" sz="3500" dirty="0"/>
              <a:t> (to all members of the school and wider society)</a:t>
            </a:r>
          </a:p>
          <a:p>
            <a:pPr>
              <a:buFont typeface="Wingdings" panose="05000000000000000000" pitchFamily="2" charset="2"/>
              <a:buChar char="ü"/>
            </a:pPr>
            <a:r>
              <a:rPr lang="en-GB" sz="3500" dirty="0">
                <a:solidFill>
                  <a:srgbClr val="FF0000"/>
                </a:solidFill>
              </a:rPr>
              <a:t>safe</a:t>
            </a:r>
            <a:r>
              <a:rPr lang="en-GB" sz="3500" dirty="0"/>
              <a:t> (through showing protective behaviours towards themselves and others)</a:t>
            </a:r>
          </a:p>
          <a:p>
            <a:pPr marL="0" indent="0">
              <a:buNone/>
            </a:pPr>
            <a:endParaRPr lang="en-GB" sz="3500" dirty="0"/>
          </a:p>
          <a:p>
            <a:pPr marL="0" indent="0">
              <a:buNone/>
            </a:pPr>
            <a:r>
              <a:rPr lang="en-GB" sz="3500" dirty="0"/>
              <a:t>Learning about appropriate behaviours is like all learning in school  – there are good days and not so good days.  Some children will find it easy to follow behaviour expectations, others may require additional support and understanding.</a:t>
            </a:r>
            <a:endParaRPr lang="en-GB" sz="3500" b="1" dirty="0"/>
          </a:p>
          <a:p>
            <a:pPr>
              <a:buFont typeface="Wingdings" panose="05000000000000000000" pitchFamily="2" charset="2"/>
              <a:buChar char="ü"/>
            </a:pPr>
            <a:endParaRPr lang="en-GB" dirty="0"/>
          </a:p>
          <a:p>
            <a:pPr>
              <a:buFont typeface="Wingdings" panose="05000000000000000000" pitchFamily="2" charset="2"/>
              <a:buChar char="Ø"/>
            </a:pPr>
            <a:endParaRPr lang="en-GB" dirty="0"/>
          </a:p>
        </p:txBody>
      </p:sp>
    </p:spTree>
    <p:extLst>
      <p:ext uri="{BB962C8B-B14F-4D97-AF65-F5344CB8AC3E}">
        <p14:creationId xmlns:p14="http://schemas.microsoft.com/office/powerpoint/2010/main" val="2090262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anim calcmode="lin" valueType="num">
                                      <p:cBhvr additive="base">
                                        <p:cTn id="13"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Effect transition="in" filter="fade">
                                      <p:cBhvr>
                                        <p:cTn id="25"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DF9324C-C421-43F4-934E-155FB200ADD2}"/>
              </a:ext>
            </a:extLst>
          </p:cNvPr>
          <p:cNvSpPr>
            <a:spLocks noGrp="1"/>
          </p:cNvSpPr>
          <p:nvPr>
            <p:ph idx="1"/>
          </p:nvPr>
        </p:nvSpPr>
        <p:spPr>
          <a:xfrm>
            <a:off x="278297" y="285611"/>
            <a:ext cx="11688416" cy="5811838"/>
          </a:xfrm>
        </p:spPr>
        <p:txBody>
          <a:bodyPr/>
          <a:lstStyle/>
          <a:p>
            <a:pPr marL="0" indent="0" algn="ctr">
              <a:buNone/>
            </a:pPr>
            <a:r>
              <a:rPr lang="en-GB" dirty="0"/>
              <a:t>Our goal is not that children are treated </a:t>
            </a:r>
            <a:r>
              <a:rPr lang="en-GB" i="1" dirty="0"/>
              <a:t>equally</a:t>
            </a:r>
            <a:r>
              <a:rPr lang="en-GB" dirty="0"/>
              <a:t> but that they are treated with </a:t>
            </a:r>
            <a:r>
              <a:rPr lang="en-GB" i="1" dirty="0"/>
              <a:t>equity </a:t>
            </a:r>
            <a:r>
              <a:rPr lang="en-GB" dirty="0"/>
              <a:t>so that they can access opportunities, thrive and become the people that God intended them to be.  </a:t>
            </a:r>
          </a:p>
        </p:txBody>
      </p:sp>
      <p:pic>
        <p:nvPicPr>
          <p:cNvPr id="1028" name="Picture 4" descr="Illustrating Equality VS Equity - Interaction Institute for Social Change :  Interaction Institute for Social Change">
            <a:extLst>
              <a:ext uri="{FF2B5EF4-FFF2-40B4-BE49-F238E27FC236}">
                <a16:creationId xmlns:a16="http://schemas.microsoft.com/office/drawing/2014/main" id="{A896D6E5-8BDA-4A6A-9F80-2EE6CA045F1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5287" y="1514060"/>
            <a:ext cx="6904381" cy="517828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3E67C07F-A160-4C0E-9178-3A91B1F7D079}"/>
              </a:ext>
            </a:extLst>
          </p:cNvPr>
          <p:cNvSpPr/>
          <p:nvPr/>
        </p:nvSpPr>
        <p:spPr>
          <a:xfrm>
            <a:off x="7182678" y="1669774"/>
            <a:ext cx="4784035" cy="502257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dirty="0"/>
              <a:t>This may mean that some of our children may need more chances, more understanding, time out, shorter tasks, more patience and tolerance … as a Catholic school we are invested in every individual.  There may be times that other children may perceive this as ‘unfair’ – “Why didn’t I get a box?” - but we are aiming towards developing a shared understanding across our school that true fairness is when </a:t>
            </a:r>
            <a:r>
              <a:rPr lang="en-GB" sz="2200" b="1" u="sng" dirty="0"/>
              <a:t>everyone</a:t>
            </a:r>
            <a:r>
              <a:rPr lang="en-GB" sz="2200" dirty="0"/>
              <a:t> gets what they need.</a:t>
            </a:r>
          </a:p>
        </p:txBody>
      </p:sp>
    </p:spTree>
    <p:extLst>
      <p:ext uri="{BB962C8B-B14F-4D97-AF65-F5344CB8AC3E}">
        <p14:creationId xmlns:p14="http://schemas.microsoft.com/office/powerpoint/2010/main" val="1258674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452293" y="0"/>
            <a:ext cx="8770571" cy="1560716"/>
          </a:xfrm>
        </p:spPr>
        <p:txBody>
          <a:bodyPr>
            <a:normAutofit/>
          </a:bodyPr>
          <a:lstStyle/>
          <a:p>
            <a:pPr algn="ctr"/>
            <a:r>
              <a:rPr lang="en-GB" sz="4800" dirty="0">
                <a:solidFill>
                  <a:schemeClr val="accent4">
                    <a:lumMod val="60000"/>
                    <a:lumOff val="40000"/>
                  </a:schemeClr>
                </a:solidFill>
                <a:latin typeface="HfW cursive" panose="00000500000000000000" pitchFamily="2" charset="0"/>
              </a:rPr>
              <a:t>Time to shine!</a:t>
            </a:r>
          </a:p>
        </p:txBody>
      </p:sp>
      <p:sp>
        <p:nvSpPr>
          <p:cNvPr id="5" name="5-Point Star 4"/>
          <p:cNvSpPr/>
          <p:nvPr/>
        </p:nvSpPr>
        <p:spPr>
          <a:xfrm rot="20381561">
            <a:off x="325237" y="187038"/>
            <a:ext cx="2473037" cy="2317172"/>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5-Point Star 5"/>
          <p:cNvSpPr/>
          <p:nvPr/>
        </p:nvSpPr>
        <p:spPr>
          <a:xfrm rot="20381561">
            <a:off x="325235" y="4183700"/>
            <a:ext cx="2473037" cy="2317172"/>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5-Point Star 6"/>
          <p:cNvSpPr/>
          <p:nvPr/>
        </p:nvSpPr>
        <p:spPr>
          <a:xfrm rot="1117268">
            <a:off x="9237173" y="209987"/>
            <a:ext cx="2473037" cy="2317172"/>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5-Point Star 7"/>
          <p:cNvSpPr/>
          <p:nvPr/>
        </p:nvSpPr>
        <p:spPr>
          <a:xfrm rot="1117268">
            <a:off x="9237173" y="4071942"/>
            <a:ext cx="2473037" cy="2317172"/>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2743200" y="1345624"/>
            <a:ext cx="6317673" cy="5016758"/>
          </a:xfrm>
          <a:prstGeom prst="rect">
            <a:avLst/>
          </a:prstGeom>
          <a:noFill/>
        </p:spPr>
        <p:txBody>
          <a:bodyPr wrap="square" rtlCol="0">
            <a:spAutoFit/>
          </a:bodyPr>
          <a:lstStyle/>
          <a:p>
            <a:pPr algn="ctr"/>
            <a:r>
              <a:rPr lang="en-US" sz="2000" dirty="0">
                <a:latin typeface="HfW cursive" panose="00000500000000000000" pitchFamily="2" charset="0"/>
              </a:rPr>
              <a:t>We will continue with ‘Time to Shine’.</a:t>
            </a:r>
          </a:p>
          <a:p>
            <a:pPr algn="ctr"/>
            <a:endParaRPr lang="en-US" sz="2000" dirty="0">
              <a:latin typeface="HfW cursive" panose="00000500000000000000" pitchFamily="2" charset="0"/>
            </a:endParaRPr>
          </a:p>
          <a:p>
            <a:pPr algn="ctr"/>
            <a:r>
              <a:rPr lang="en-US" sz="2000" dirty="0">
                <a:latin typeface="HfW cursive" panose="00000500000000000000" pitchFamily="2" charset="0"/>
              </a:rPr>
              <a:t>This is where one child is picked. As a class we will then discuss why we think this person ‘shines’.</a:t>
            </a:r>
          </a:p>
          <a:p>
            <a:pPr algn="ctr"/>
            <a:endParaRPr lang="en-US" sz="2000" dirty="0">
              <a:latin typeface="HfW cursive" panose="00000500000000000000" pitchFamily="2" charset="0"/>
            </a:endParaRPr>
          </a:p>
          <a:p>
            <a:pPr algn="ctr"/>
            <a:r>
              <a:rPr lang="en-US" sz="2000" dirty="0">
                <a:latin typeface="HfW cursive" panose="00000500000000000000" pitchFamily="2" charset="0"/>
              </a:rPr>
              <a:t>The chosen person will then get to take home the ‘Time to Shine’ tote bag to collect things which they are proud of, or represent them from home. </a:t>
            </a:r>
          </a:p>
          <a:p>
            <a:pPr algn="ctr"/>
            <a:endParaRPr lang="en-US" sz="2000" dirty="0">
              <a:latin typeface="HfW cursive" panose="00000500000000000000" pitchFamily="2" charset="0"/>
            </a:endParaRPr>
          </a:p>
          <a:p>
            <a:pPr algn="ctr"/>
            <a:r>
              <a:rPr lang="en-US" sz="2000" dirty="0">
                <a:latin typeface="HfW cursive" panose="00000500000000000000" pitchFamily="2" charset="0"/>
              </a:rPr>
              <a:t>On a Monday, in assembly, they will be able to hear all the lovely things their friends have said about them. They will be able to show their bags to the class at some point in the week. </a:t>
            </a:r>
            <a:endParaRPr lang="en-GB" sz="2000" dirty="0">
              <a:latin typeface="HfW cursive" panose="00000500000000000000" pitchFamily="2" charset="0"/>
            </a:endParaRPr>
          </a:p>
        </p:txBody>
      </p:sp>
    </p:spTree>
    <p:extLst>
      <p:ext uri="{BB962C8B-B14F-4D97-AF65-F5344CB8AC3E}">
        <p14:creationId xmlns:p14="http://schemas.microsoft.com/office/powerpoint/2010/main" val="26210505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E098381-A3F6-4C95-8DE3-F91675814DDE}"/>
              </a:ext>
            </a:extLst>
          </p:cNvPr>
          <p:cNvSpPr txBox="1"/>
          <p:nvPr/>
        </p:nvSpPr>
        <p:spPr>
          <a:xfrm>
            <a:off x="2710543" y="1166842"/>
            <a:ext cx="8058907" cy="6186309"/>
          </a:xfrm>
          <a:prstGeom prst="rect">
            <a:avLst/>
          </a:prstGeom>
          <a:noFill/>
        </p:spPr>
        <p:txBody>
          <a:bodyPr wrap="square" rtlCol="0">
            <a:spAutoFit/>
          </a:bodyPr>
          <a:lstStyle/>
          <a:p>
            <a:pPr algn="ctr"/>
            <a:r>
              <a:rPr lang="en-GB" sz="3600" b="1" u="sng" dirty="0">
                <a:latin typeface="HfW precursive" panose="00000500000000000000" pitchFamily="2" charset="0"/>
              </a:rPr>
              <a:t>Year 5 classwork showcase</a:t>
            </a:r>
          </a:p>
          <a:p>
            <a:endParaRPr lang="en-GB" sz="3600" dirty="0">
              <a:latin typeface="HfW precursive" panose="00000500000000000000" pitchFamily="2" charset="0"/>
            </a:endParaRPr>
          </a:p>
          <a:p>
            <a:r>
              <a:rPr lang="en-GB" sz="3600" dirty="0">
                <a:latin typeface="HfW precursive" panose="00000500000000000000" pitchFamily="2" charset="0"/>
              </a:rPr>
              <a:t>Please join your child in a showcase of their work on the following dates: </a:t>
            </a:r>
          </a:p>
          <a:p>
            <a:endParaRPr lang="en-GB" sz="3600" dirty="0">
              <a:latin typeface="HfW precursive" panose="00000500000000000000" pitchFamily="2" charset="0"/>
            </a:endParaRPr>
          </a:p>
          <a:p>
            <a:r>
              <a:rPr lang="en-GB" sz="3600" dirty="0">
                <a:highlight>
                  <a:srgbClr val="00FF00"/>
                </a:highlight>
                <a:latin typeface="HfW precursive" panose="00000500000000000000" pitchFamily="2" charset="0"/>
              </a:rPr>
              <a:t>Autumn- Tuesday 18</a:t>
            </a:r>
            <a:r>
              <a:rPr lang="en-GB" sz="3600" baseline="30000" dirty="0">
                <a:highlight>
                  <a:srgbClr val="00FF00"/>
                </a:highlight>
                <a:latin typeface="HfW precursive" panose="00000500000000000000" pitchFamily="2" charset="0"/>
              </a:rPr>
              <a:t>th</a:t>
            </a:r>
            <a:r>
              <a:rPr lang="en-GB" sz="3600" dirty="0">
                <a:highlight>
                  <a:srgbClr val="00FF00"/>
                </a:highlight>
                <a:latin typeface="HfW precursive" panose="00000500000000000000" pitchFamily="2" charset="0"/>
              </a:rPr>
              <a:t> November</a:t>
            </a:r>
          </a:p>
          <a:p>
            <a:r>
              <a:rPr lang="en-GB" sz="3600" dirty="0">
                <a:highlight>
                  <a:srgbClr val="FFFF00"/>
                </a:highlight>
                <a:latin typeface="HfW precursive" panose="00000500000000000000" pitchFamily="2" charset="0"/>
              </a:rPr>
              <a:t>Spring- Friday 6</a:t>
            </a:r>
            <a:r>
              <a:rPr lang="en-GB" sz="3600" baseline="30000" dirty="0">
                <a:highlight>
                  <a:srgbClr val="FFFF00"/>
                </a:highlight>
                <a:latin typeface="HfW precursive" panose="00000500000000000000" pitchFamily="2" charset="0"/>
              </a:rPr>
              <a:t>th</a:t>
            </a:r>
            <a:r>
              <a:rPr lang="en-GB" sz="3600" dirty="0">
                <a:highlight>
                  <a:srgbClr val="FFFF00"/>
                </a:highlight>
                <a:latin typeface="HfW precursive" panose="00000500000000000000" pitchFamily="2" charset="0"/>
              </a:rPr>
              <a:t> February</a:t>
            </a:r>
          </a:p>
          <a:p>
            <a:r>
              <a:rPr lang="en-GB" sz="3600" dirty="0">
                <a:highlight>
                  <a:srgbClr val="FF66FF"/>
                </a:highlight>
                <a:latin typeface="HfW precursive" panose="00000500000000000000" pitchFamily="2" charset="0"/>
              </a:rPr>
              <a:t>Summer- Friday 5</a:t>
            </a:r>
            <a:r>
              <a:rPr lang="en-GB" sz="3600" baseline="30000" dirty="0">
                <a:highlight>
                  <a:srgbClr val="FF66FF"/>
                </a:highlight>
                <a:latin typeface="HfW precursive" panose="00000500000000000000" pitchFamily="2" charset="0"/>
              </a:rPr>
              <a:t>th</a:t>
            </a:r>
            <a:r>
              <a:rPr lang="en-GB" sz="3600" dirty="0">
                <a:highlight>
                  <a:srgbClr val="FF66FF"/>
                </a:highlight>
                <a:latin typeface="HfW precursive" panose="00000500000000000000" pitchFamily="2" charset="0"/>
              </a:rPr>
              <a:t> June</a:t>
            </a:r>
          </a:p>
          <a:p>
            <a:endParaRPr lang="en-GB" sz="3600" dirty="0">
              <a:latin typeface="HfW precursive" panose="00000500000000000000" pitchFamily="2" charset="0"/>
            </a:endParaRPr>
          </a:p>
          <a:p>
            <a:pPr marL="571500" indent="-571500">
              <a:buFont typeface="Arial" panose="020B0604020202020204" pitchFamily="34" charset="0"/>
              <a:buChar char="•"/>
            </a:pPr>
            <a:endParaRPr lang="en-GB" sz="3600" dirty="0">
              <a:latin typeface="HfW precursive" panose="00000500000000000000" pitchFamily="2" charset="0"/>
            </a:endParaRPr>
          </a:p>
        </p:txBody>
      </p:sp>
    </p:spTree>
    <p:extLst>
      <p:ext uri="{BB962C8B-B14F-4D97-AF65-F5344CB8AC3E}">
        <p14:creationId xmlns:p14="http://schemas.microsoft.com/office/powerpoint/2010/main" val="7741125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CB1EDB3-3115-45CC-9A10-487B7CC78887}"/>
              </a:ext>
            </a:extLst>
          </p:cNvPr>
          <p:cNvSpPr>
            <a:spLocks noGrp="1"/>
          </p:cNvSpPr>
          <p:nvPr>
            <p:ph type="title"/>
          </p:nvPr>
        </p:nvSpPr>
        <p:spPr>
          <a:xfrm>
            <a:off x="838200" y="365125"/>
            <a:ext cx="10515600" cy="734805"/>
          </a:xfrm>
        </p:spPr>
        <p:txBody>
          <a:bodyPr/>
          <a:lstStyle/>
          <a:p>
            <a:r>
              <a:rPr lang="en-GB" dirty="0">
                <a:latin typeface="HfW cursive bold" panose="00000500000000000000" pitchFamily="2" charset="0"/>
              </a:rPr>
              <a:t>School uniform</a:t>
            </a:r>
          </a:p>
        </p:txBody>
      </p:sp>
      <p:sp>
        <p:nvSpPr>
          <p:cNvPr id="5" name="Content Placeholder 4">
            <a:extLst>
              <a:ext uri="{FF2B5EF4-FFF2-40B4-BE49-F238E27FC236}">
                <a16:creationId xmlns:a16="http://schemas.microsoft.com/office/drawing/2014/main" id="{15FB6E04-C8C9-4D8A-8B17-31538C67004F}"/>
              </a:ext>
            </a:extLst>
          </p:cNvPr>
          <p:cNvSpPr>
            <a:spLocks noGrp="1"/>
          </p:cNvSpPr>
          <p:nvPr>
            <p:ph sz="half" idx="1"/>
          </p:nvPr>
        </p:nvSpPr>
        <p:spPr>
          <a:xfrm>
            <a:off x="344557" y="1205948"/>
            <a:ext cx="8454886" cy="5514354"/>
          </a:xfrm>
        </p:spPr>
        <p:txBody>
          <a:bodyPr>
            <a:normAutofit fontScale="92500" lnSpcReduction="10000"/>
          </a:bodyPr>
          <a:lstStyle/>
          <a:p>
            <a:pPr marL="0" indent="0">
              <a:buNone/>
            </a:pPr>
            <a:r>
              <a:rPr lang="en-GB" sz="2400" dirty="0">
                <a:latin typeface="HfW cursive" panose="00000500000000000000" pitchFamily="2" charset="0"/>
              </a:rPr>
              <a:t>Information about school uniform and the details of our supplier can be found on the website (under ‘Parents’ and ‘uniform’). Please note:</a:t>
            </a:r>
          </a:p>
          <a:p>
            <a:pPr marL="0" indent="0">
              <a:buNone/>
            </a:pPr>
            <a:endParaRPr lang="en-GB" sz="2400" dirty="0">
              <a:latin typeface="HfW cursive" panose="00000500000000000000" pitchFamily="2" charset="0"/>
            </a:endParaRPr>
          </a:p>
          <a:p>
            <a:r>
              <a:rPr lang="en-GB" sz="2000" dirty="0">
                <a:latin typeface="HfW cursive" panose="00000500000000000000" pitchFamily="2" charset="0"/>
              </a:rPr>
              <a:t>We have added a picture of what are considered appropriate ‘school shoes’ - boots are not included, and trainers should only worn on PE days</a:t>
            </a:r>
          </a:p>
          <a:p>
            <a:r>
              <a:rPr lang="en-GB" sz="2000" dirty="0">
                <a:latin typeface="HfW cursive" panose="00000500000000000000" pitchFamily="2" charset="0"/>
              </a:rPr>
              <a:t>Longer hair should be tied back with simple hair accessories in the school colours</a:t>
            </a:r>
          </a:p>
          <a:p>
            <a:r>
              <a:rPr lang="en-GB" sz="2000" dirty="0">
                <a:latin typeface="HfW cursive" panose="00000500000000000000" pitchFamily="2" charset="0"/>
              </a:rPr>
              <a:t>The school does not allow children to have hair styles that could be distracting for other children.</a:t>
            </a:r>
          </a:p>
          <a:p>
            <a:r>
              <a:rPr lang="en-GB" sz="2000" dirty="0">
                <a:latin typeface="HfW cursive" panose="00000500000000000000" pitchFamily="2" charset="0"/>
              </a:rPr>
              <a:t>Earrings should be plain studs only</a:t>
            </a:r>
          </a:p>
          <a:p>
            <a:r>
              <a:rPr lang="en-GB" sz="2000" dirty="0">
                <a:latin typeface="HfW cursive" panose="00000500000000000000" pitchFamily="2" charset="0"/>
              </a:rPr>
              <a:t>For PE, children should wear red PE shorts or navy jogging bottoms.  Leggings, cycle shorts or tights underneath shorts should not be worn</a:t>
            </a:r>
          </a:p>
          <a:p>
            <a:endParaRPr lang="en-GB" sz="2000" dirty="0">
              <a:latin typeface="HfW cursive" panose="00000500000000000000" pitchFamily="2" charset="0"/>
            </a:endParaRPr>
          </a:p>
          <a:p>
            <a:pPr marL="0" indent="0">
              <a:buNone/>
            </a:pPr>
            <a:r>
              <a:rPr lang="en-GB" sz="2400" dirty="0">
                <a:latin typeface="HfW cursive" panose="00000500000000000000" pitchFamily="2" charset="0"/>
              </a:rPr>
              <a:t>If you have any queries about school uniform, please get in touch with </a:t>
            </a:r>
            <a:r>
              <a:rPr lang="en-GB" sz="2400" dirty="0" err="1">
                <a:latin typeface="HfW cursive" panose="00000500000000000000" pitchFamily="2" charset="0"/>
              </a:rPr>
              <a:t>Dr.</a:t>
            </a:r>
            <a:r>
              <a:rPr lang="en-GB" sz="2400" dirty="0">
                <a:latin typeface="HfW cursive" panose="00000500000000000000" pitchFamily="2" charset="0"/>
              </a:rPr>
              <a:t> Townsley via the school office.</a:t>
            </a:r>
          </a:p>
          <a:p>
            <a:endParaRPr lang="en-GB" sz="2000" dirty="0">
              <a:latin typeface="HfW cursive" panose="00000500000000000000" pitchFamily="2" charset="0"/>
            </a:endParaRPr>
          </a:p>
          <a:p>
            <a:endParaRPr lang="en-GB" sz="2000" dirty="0">
              <a:latin typeface="HfW cursive" panose="00000500000000000000" pitchFamily="2" charset="0"/>
            </a:endParaRPr>
          </a:p>
        </p:txBody>
      </p:sp>
      <p:sp>
        <p:nvSpPr>
          <p:cNvPr id="6" name="Content Placeholder 5">
            <a:extLst>
              <a:ext uri="{FF2B5EF4-FFF2-40B4-BE49-F238E27FC236}">
                <a16:creationId xmlns:a16="http://schemas.microsoft.com/office/drawing/2014/main" id="{C945C6CF-1C26-49D6-A617-1D5E419A96EF}"/>
              </a:ext>
            </a:extLst>
          </p:cNvPr>
          <p:cNvSpPr>
            <a:spLocks noGrp="1"/>
          </p:cNvSpPr>
          <p:nvPr>
            <p:ph sz="half" idx="2"/>
          </p:nvPr>
        </p:nvSpPr>
        <p:spPr>
          <a:xfrm>
            <a:off x="6172200" y="4452730"/>
            <a:ext cx="5181600" cy="2267572"/>
          </a:xfrm>
        </p:spPr>
        <p:txBody>
          <a:bodyPr>
            <a:normAutofit fontScale="92500" lnSpcReduction="10000"/>
          </a:bodyPr>
          <a:lstStyle/>
          <a:p>
            <a:endParaRPr lang="en-GB" dirty="0"/>
          </a:p>
        </p:txBody>
      </p:sp>
      <p:pic>
        <p:nvPicPr>
          <p:cNvPr id="7" name="Picture 6">
            <a:extLst>
              <a:ext uri="{FF2B5EF4-FFF2-40B4-BE49-F238E27FC236}">
                <a16:creationId xmlns:a16="http://schemas.microsoft.com/office/drawing/2014/main" id="{96E6DCBE-BC0F-4DBA-8375-2495F5E82312}"/>
              </a:ext>
            </a:extLst>
          </p:cNvPr>
          <p:cNvPicPr>
            <a:picLocks noChangeAspect="1"/>
          </p:cNvPicPr>
          <p:nvPr/>
        </p:nvPicPr>
        <p:blipFill rotWithShape="1">
          <a:blip r:embed="rId2"/>
          <a:srcRect l="14475" r="16097"/>
          <a:stretch/>
        </p:blipFill>
        <p:spPr>
          <a:xfrm>
            <a:off x="8905460" y="3146425"/>
            <a:ext cx="3127513" cy="3363982"/>
          </a:xfrm>
          <a:prstGeom prst="rect">
            <a:avLst/>
          </a:prstGeom>
        </p:spPr>
      </p:pic>
      <p:pic>
        <p:nvPicPr>
          <p:cNvPr id="8" name="Picture 7">
            <a:extLst>
              <a:ext uri="{FF2B5EF4-FFF2-40B4-BE49-F238E27FC236}">
                <a16:creationId xmlns:a16="http://schemas.microsoft.com/office/drawing/2014/main" id="{336C0329-D895-4533-907F-95B29B7E254E}"/>
              </a:ext>
            </a:extLst>
          </p:cNvPr>
          <p:cNvPicPr>
            <a:picLocks noChangeAspect="1"/>
          </p:cNvPicPr>
          <p:nvPr/>
        </p:nvPicPr>
        <p:blipFill rotWithShape="1">
          <a:blip r:embed="rId3"/>
          <a:srcRect l="14269"/>
          <a:stretch/>
        </p:blipFill>
        <p:spPr>
          <a:xfrm>
            <a:off x="8905460" y="137698"/>
            <a:ext cx="3127513" cy="2781300"/>
          </a:xfrm>
          <a:prstGeom prst="rect">
            <a:avLst/>
          </a:prstGeom>
        </p:spPr>
      </p:pic>
    </p:spTree>
    <p:extLst>
      <p:ext uri="{BB962C8B-B14F-4D97-AF65-F5344CB8AC3E}">
        <p14:creationId xmlns:p14="http://schemas.microsoft.com/office/powerpoint/2010/main" val="30855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3" end="3"/>
                                            </p:txEl>
                                          </p:spTgt>
                                        </p:tgtEl>
                                        <p:attrNameLst>
                                          <p:attrName>style.visibility</p:attrName>
                                        </p:attrNameLst>
                                      </p:cBhvr>
                                      <p:to>
                                        <p:strVal val="visible"/>
                                      </p:to>
                                    </p:set>
                                    <p:animEffect transition="in" filter="fade">
                                      <p:cBhvr>
                                        <p:cTn id="10" dur="500"/>
                                        <p:tgtEl>
                                          <p:spTgt spid="5">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animEffect transition="in" filter="fade">
                                      <p:cBhvr>
                                        <p:cTn id="13" dur="500"/>
                                        <p:tgtEl>
                                          <p:spTgt spid="5">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5">
                                            <p:txEl>
                                              <p:pRg st="5" end="5"/>
                                            </p:txEl>
                                          </p:spTgt>
                                        </p:tgtEl>
                                        <p:attrNameLst>
                                          <p:attrName>style.visibility</p:attrName>
                                        </p:attrNameLst>
                                      </p:cBhvr>
                                      <p:to>
                                        <p:strVal val="visible"/>
                                      </p:to>
                                    </p:set>
                                    <p:animEffect transition="in" filter="fade">
                                      <p:cBhvr>
                                        <p:cTn id="16" dur="500"/>
                                        <p:tgtEl>
                                          <p:spTgt spid="5">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animEffect transition="in" filter="fade">
                                      <p:cBhvr>
                                        <p:cTn id="19" dur="500"/>
                                        <p:tgtEl>
                                          <p:spTgt spid="5">
                                            <p:txEl>
                                              <p:pRg st="6" end="6"/>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5">
                                            <p:txEl>
                                              <p:pRg st="8" end="8"/>
                                            </p:txEl>
                                          </p:spTgt>
                                        </p:tgtEl>
                                        <p:attrNameLst>
                                          <p:attrName>style.visibility</p:attrName>
                                        </p:attrNameLst>
                                      </p:cBhvr>
                                      <p:to>
                                        <p:strVal val="visible"/>
                                      </p:to>
                                    </p:set>
                                    <p:animEffect transition="in" filter="fade">
                                      <p:cBhvr>
                                        <p:cTn id="24"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15E9E0-0901-477C-9465-49D8175DE5EA}"/>
              </a:ext>
            </a:extLst>
          </p:cNvPr>
          <p:cNvSpPr>
            <a:spLocks noGrp="1"/>
          </p:cNvSpPr>
          <p:nvPr>
            <p:ph type="title"/>
          </p:nvPr>
        </p:nvSpPr>
        <p:spPr/>
        <p:txBody>
          <a:bodyPr/>
          <a:lstStyle/>
          <a:p>
            <a:pPr algn="ctr"/>
            <a:r>
              <a:rPr lang="en-GB" dirty="0">
                <a:latin typeface="HfW cursive bold" panose="00000500000000000000" pitchFamily="2" charset="0"/>
              </a:rPr>
              <a:t>School uniform reward</a:t>
            </a:r>
          </a:p>
        </p:txBody>
      </p:sp>
      <p:sp>
        <p:nvSpPr>
          <p:cNvPr id="3" name="Content Placeholder 2">
            <a:extLst>
              <a:ext uri="{FF2B5EF4-FFF2-40B4-BE49-F238E27FC236}">
                <a16:creationId xmlns:a16="http://schemas.microsoft.com/office/drawing/2014/main" id="{88830483-892A-45C7-B636-363BDEE4A9FF}"/>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753FC97B-35C8-4DD6-94CD-DD1C9EE59A8F}"/>
              </a:ext>
            </a:extLst>
          </p:cNvPr>
          <p:cNvSpPr>
            <a:spLocks noGrp="1"/>
          </p:cNvSpPr>
          <p:nvPr>
            <p:ph sz="half" idx="2"/>
          </p:nvPr>
        </p:nvSpPr>
        <p:spPr>
          <a:xfrm>
            <a:off x="6983895" y="1690688"/>
            <a:ext cx="4913243" cy="4351338"/>
          </a:xfrm>
        </p:spPr>
        <p:txBody>
          <a:bodyPr/>
          <a:lstStyle/>
          <a:p>
            <a:pPr marL="0" indent="0" algn="ctr">
              <a:buNone/>
            </a:pPr>
            <a:r>
              <a:rPr lang="en-GB" dirty="0">
                <a:latin typeface="HfW cursive" panose="00000500000000000000" pitchFamily="2" charset="0"/>
              </a:rPr>
              <a:t>We will be continuing with the ‘Wheel of Names’ where children wearing the correct uniform have a chance to win a treat of their choice (hot chocolate, smoothie or milkshake).</a:t>
            </a:r>
          </a:p>
          <a:p>
            <a:pPr marL="0" indent="0" algn="ctr">
              <a:buNone/>
            </a:pPr>
            <a:endParaRPr lang="en-GB" dirty="0">
              <a:latin typeface="HfW cursive" panose="00000500000000000000" pitchFamily="2" charset="0"/>
            </a:endParaRPr>
          </a:p>
          <a:p>
            <a:pPr marL="0" indent="0" algn="ctr">
              <a:buNone/>
            </a:pPr>
            <a:r>
              <a:rPr lang="en-GB" dirty="0">
                <a:latin typeface="HfW cursive" panose="00000500000000000000" pitchFamily="2" charset="0"/>
              </a:rPr>
              <a:t>You’ve got to be in it to win it!</a:t>
            </a:r>
          </a:p>
        </p:txBody>
      </p:sp>
      <p:pic>
        <p:nvPicPr>
          <p:cNvPr id="5" name="Picture 2" descr="Random Spinning Name Selector (Wheel of ...">
            <a:extLst>
              <a:ext uri="{FF2B5EF4-FFF2-40B4-BE49-F238E27FC236}">
                <a16:creationId xmlns:a16="http://schemas.microsoft.com/office/drawing/2014/main" id="{D365C4CE-72FE-4B29-B28A-6B8535108D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1552" y="1690688"/>
            <a:ext cx="5568248" cy="41923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05822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16FF3-0587-4FF3-8F60-F16AA28478D5}"/>
              </a:ext>
            </a:extLst>
          </p:cNvPr>
          <p:cNvSpPr>
            <a:spLocks noGrp="1"/>
          </p:cNvSpPr>
          <p:nvPr>
            <p:ph type="title"/>
          </p:nvPr>
        </p:nvSpPr>
        <p:spPr>
          <a:xfrm>
            <a:off x="911087" y="115201"/>
            <a:ext cx="10515600" cy="1325563"/>
          </a:xfrm>
        </p:spPr>
        <p:txBody>
          <a:bodyPr/>
          <a:lstStyle/>
          <a:p>
            <a:pPr algn="ctr"/>
            <a:r>
              <a:rPr lang="en-GB" dirty="0">
                <a:latin typeface="HfW cursive bold" panose="00000500000000000000" pitchFamily="2" charset="0"/>
              </a:rPr>
              <a:t>Attendance and Punctuality</a:t>
            </a:r>
          </a:p>
        </p:txBody>
      </p:sp>
      <p:sp>
        <p:nvSpPr>
          <p:cNvPr id="5" name="Content Placeholder 4">
            <a:extLst>
              <a:ext uri="{FF2B5EF4-FFF2-40B4-BE49-F238E27FC236}">
                <a16:creationId xmlns:a16="http://schemas.microsoft.com/office/drawing/2014/main" id="{457F0D2E-1152-4977-8E9B-6F8B4BC33E8A}"/>
              </a:ext>
            </a:extLst>
          </p:cNvPr>
          <p:cNvSpPr>
            <a:spLocks noGrp="1"/>
          </p:cNvSpPr>
          <p:nvPr>
            <p:ph idx="1"/>
          </p:nvPr>
        </p:nvSpPr>
        <p:spPr>
          <a:xfrm>
            <a:off x="407920" y="1470681"/>
            <a:ext cx="11376160" cy="5327484"/>
          </a:xfrm>
        </p:spPr>
        <p:txBody>
          <a:bodyPr>
            <a:normAutofit/>
          </a:bodyPr>
          <a:lstStyle/>
          <a:p>
            <a:pPr marL="0" indent="0">
              <a:buNone/>
            </a:pPr>
            <a:r>
              <a:rPr lang="en-GB" sz="2200" dirty="0">
                <a:latin typeface="HfW cursive" panose="00000500000000000000" pitchFamily="2" charset="0"/>
              </a:rPr>
              <a:t>We all want the very best for your child, and for us to do our best for them they need to be here as often as possible and to be punctual.  This is such an important time in their lives, and the odd absence here or there can create gaps in learning that really do have an impact.</a:t>
            </a:r>
          </a:p>
          <a:p>
            <a:pPr marL="0" indent="0">
              <a:buNone/>
            </a:pPr>
            <a:r>
              <a:rPr lang="en-GB" sz="2000" dirty="0">
                <a:latin typeface="HfW cursive" panose="00000500000000000000" pitchFamily="2" charset="0"/>
              </a:rPr>
              <a:t>There is new government guidance on attendance this year, and the school policy on the website has been updated in line with this.  Key things to note are that:</a:t>
            </a:r>
          </a:p>
          <a:p>
            <a:r>
              <a:rPr lang="en-GB" sz="1900" dirty="0">
                <a:latin typeface="HfW cursive" panose="00000500000000000000" pitchFamily="2" charset="0"/>
              </a:rPr>
              <a:t>You should try to book any medical appointments for your child (e.g. optician, dentist) out of school time. Proof of appointment times should be sent in with the request. </a:t>
            </a:r>
          </a:p>
          <a:p>
            <a:r>
              <a:rPr lang="en-GB" sz="1900" dirty="0">
                <a:latin typeface="HfW cursive" panose="00000500000000000000" pitchFamily="2" charset="0"/>
              </a:rPr>
              <a:t>All requests for absence or time out of school for appointments should be made via an absence request form.  </a:t>
            </a:r>
          </a:p>
          <a:p>
            <a:r>
              <a:rPr lang="en-GB" sz="1900" dirty="0">
                <a:latin typeface="HfW cursive" panose="00000500000000000000" pitchFamily="2" charset="0"/>
              </a:rPr>
              <a:t>Family holidays in term time will not be authorised and if a child has more than 10 sessions of unauthorised absence in 10 weeks, referrals will be made for Fixed Penalty Notices.</a:t>
            </a:r>
          </a:p>
          <a:p>
            <a:r>
              <a:rPr lang="en-GB" sz="1900" dirty="0">
                <a:latin typeface="HfW cursive" panose="00000500000000000000" pitchFamily="2" charset="0"/>
              </a:rPr>
              <a:t>Gates are closed and the register is taken at 8.50.  If your child is late, they must be taken to the office by an adult to sign them in.</a:t>
            </a:r>
          </a:p>
          <a:p>
            <a:pPr marL="0" indent="0">
              <a:buNone/>
            </a:pPr>
            <a:r>
              <a:rPr lang="en-GB" sz="2200" dirty="0">
                <a:latin typeface="HfW cursive" panose="00000500000000000000" pitchFamily="2" charset="0"/>
              </a:rPr>
              <a:t> </a:t>
            </a:r>
          </a:p>
          <a:p>
            <a:endParaRPr lang="en-GB" sz="1800" dirty="0">
              <a:latin typeface="HfW cursive" panose="00000500000000000000" pitchFamily="2" charset="0"/>
            </a:endParaRPr>
          </a:p>
        </p:txBody>
      </p:sp>
      <p:pic>
        <p:nvPicPr>
          <p:cNvPr id="1028" name="Picture 4" descr="Attendance Matters | Clacton County High School">
            <a:extLst>
              <a:ext uri="{FF2B5EF4-FFF2-40B4-BE49-F238E27FC236}">
                <a16:creationId xmlns:a16="http://schemas.microsoft.com/office/drawing/2014/main" id="{4200ED84-CE76-4EDC-A2E0-C9EDB99CF9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66490" y="85283"/>
            <a:ext cx="1763364" cy="132556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Attendance Matters | Clacton County High School">
            <a:extLst>
              <a:ext uri="{FF2B5EF4-FFF2-40B4-BE49-F238E27FC236}">
                <a16:creationId xmlns:a16="http://schemas.microsoft.com/office/drawing/2014/main" id="{9CCACA00-3EED-4CED-BF93-254BA7E9AD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146" y="85284"/>
            <a:ext cx="1763364" cy="132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39278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16FF3-0587-4FF3-8F60-F16AA28478D5}"/>
              </a:ext>
            </a:extLst>
          </p:cNvPr>
          <p:cNvSpPr>
            <a:spLocks noGrp="1"/>
          </p:cNvSpPr>
          <p:nvPr>
            <p:ph type="title"/>
          </p:nvPr>
        </p:nvSpPr>
        <p:spPr>
          <a:xfrm>
            <a:off x="911087" y="115201"/>
            <a:ext cx="10515600" cy="1325563"/>
          </a:xfrm>
        </p:spPr>
        <p:txBody>
          <a:bodyPr/>
          <a:lstStyle/>
          <a:p>
            <a:pPr algn="ctr"/>
            <a:r>
              <a:rPr lang="en-GB" dirty="0">
                <a:latin typeface="HfW cursive bold" panose="00000500000000000000" pitchFamily="2" charset="0"/>
              </a:rPr>
              <a:t>Attendance and Punctuality</a:t>
            </a:r>
          </a:p>
        </p:txBody>
      </p:sp>
      <p:sp>
        <p:nvSpPr>
          <p:cNvPr id="5" name="Content Placeholder 4">
            <a:extLst>
              <a:ext uri="{FF2B5EF4-FFF2-40B4-BE49-F238E27FC236}">
                <a16:creationId xmlns:a16="http://schemas.microsoft.com/office/drawing/2014/main" id="{457F0D2E-1152-4977-8E9B-6F8B4BC33E8A}"/>
              </a:ext>
            </a:extLst>
          </p:cNvPr>
          <p:cNvSpPr>
            <a:spLocks noGrp="1"/>
          </p:cNvSpPr>
          <p:nvPr>
            <p:ph idx="1"/>
          </p:nvPr>
        </p:nvSpPr>
        <p:spPr>
          <a:xfrm>
            <a:off x="5764696" y="1410846"/>
            <a:ext cx="6165158" cy="5042963"/>
          </a:xfrm>
        </p:spPr>
        <p:txBody>
          <a:bodyPr>
            <a:noAutofit/>
          </a:bodyPr>
          <a:lstStyle/>
          <a:p>
            <a:pPr marL="0" indent="0">
              <a:lnSpc>
                <a:spcPct val="170000"/>
              </a:lnSpc>
              <a:buNone/>
            </a:pPr>
            <a:r>
              <a:rPr lang="en-GB" sz="1600" dirty="0">
                <a:latin typeface="HfW cursive" panose="00000500000000000000" pitchFamily="2" charset="0"/>
              </a:rPr>
              <a:t> We are really proud of our high attendance rates at English Martyrs. We are consistently above national averages for our attendance and this tells us that children are happy to come to school and are consistently accessing the education that they need for their future.</a:t>
            </a:r>
          </a:p>
          <a:p>
            <a:pPr marL="0" indent="0">
              <a:lnSpc>
                <a:spcPct val="170000"/>
              </a:lnSpc>
              <a:buNone/>
            </a:pPr>
            <a:endParaRPr lang="en-GB" sz="1600" dirty="0">
              <a:latin typeface="HfW cursive" panose="00000500000000000000" pitchFamily="2" charset="0"/>
            </a:endParaRPr>
          </a:p>
          <a:p>
            <a:pPr marL="0" indent="0">
              <a:lnSpc>
                <a:spcPct val="170000"/>
              </a:lnSpc>
              <a:buNone/>
            </a:pPr>
            <a:r>
              <a:rPr lang="en-GB" sz="1600" dirty="0">
                <a:latin typeface="HfW cursive" panose="00000500000000000000" pitchFamily="2" charset="0"/>
              </a:rPr>
              <a:t>We are here to help with attendance and punctuality, so if you need any support then please don’t struggle in silence, get in touch with your class teacher or with </a:t>
            </a:r>
            <a:r>
              <a:rPr lang="en-GB" sz="1600" dirty="0" err="1">
                <a:latin typeface="HfW cursive" panose="00000500000000000000" pitchFamily="2" charset="0"/>
              </a:rPr>
              <a:t>Dr.</a:t>
            </a:r>
            <a:r>
              <a:rPr lang="en-GB" sz="1600" dirty="0">
                <a:latin typeface="HfW cursive" panose="00000500000000000000" pitchFamily="2" charset="0"/>
              </a:rPr>
              <a:t> Townsley / Mrs. Theophilus and we will look at what we can do to help.</a:t>
            </a:r>
          </a:p>
        </p:txBody>
      </p:sp>
      <p:pic>
        <p:nvPicPr>
          <p:cNvPr id="1028" name="Picture 4" descr="Attendance Matters | Clacton County High School">
            <a:extLst>
              <a:ext uri="{FF2B5EF4-FFF2-40B4-BE49-F238E27FC236}">
                <a16:creationId xmlns:a16="http://schemas.microsoft.com/office/drawing/2014/main" id="{4200ED84-CE76-4EDC-A2E0-C9EDB99CF9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66490" y="85283"/>
            <a:ext cx="1763364" cy="132556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Attendance Matters | Clacton County High School">
            <a:extLst>
              <a:ext uri="{FF2B5EF4-FFF2-40B4-BE49-F238E27FC236}">
                <a16:creationId xmlns:a16="http://schemas.microsoft.com/office/drawing/2014/main" id="{9CCACA00-3EED-4CED-BF93-254BA7E9AD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146" y="85284"/>
            <a:ext cx="1763364" cy="132556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78130A8A-122F-48F0-81AD-C2A304871994}"/>
              </a:ext>
            </a:extLst>
          </p:cNvPr>
          <p:cNvPicPr>
            <a:picLocks noChangeAspect="1"/>
          </p:cNvPicPr>
          <p:nvPr/>
        </p:nvPicPr>
        <p:blipFill>
          <a:blip r:embed="rId3"/>
          <a:stretch>
            <a:fillRect/>
          </a:stretch>
        </p:blipFill>
        <p:spPr>
          <a:xfrm>
            <a:off x="262147" y="2332382"/>
            <a:ext cx="5295236" cy="3597131"/>
          </a:xfrm>
          <a:prstGeom prst="rect">
            <a:avLst/>
          </a:prstGeom>
        </p:spPr>
      </p:pic>
    </p:spTree>
    <p:extLst>
      <p:ext uri="{BB962C8B-B14F-4D97-AF65-F5344CB8AC3E}">
        <p14:creationId xmlns:p14="http://schemas.microsoft.com/office/powerpoint/2010/main" val="32141101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FAFFF-9394-4F8F-8C83-5EFEB3326606}"/>
              </a:ext>
            </a:extLst>
          </p:cNvPr>
          <p:cNvSpPr>
            <a:spLocks noGrp="1"/>
          </p:cNvSpPr>
          <p:nvPr>
            <p:ph type="title"/>
          </p:nvPr>
        </p:nvSpPr>
        <p:spPr>
          <a:xfrm>
            <a:off x="838200" y="365125"/>
            <a:ext cx="10515600" cy="840823"/>
          </a:xfrm>
        </p:spPr>
        <p:txBody>
          <a:bodyPr/>
          <a:lstStyle/>
          <a:p>
            <a:r>
              <a:rPr lang="en-GB" dirty="0">
                <a:latin typeface="HfW cursive bold" panose="00000500000000000000" pitchFamily="2" charset="0"/>
              </a:rPr>
              <a:t>           Safeguarding</a:t>
            </a:r>
          </a:p>
        </p:txBody>
      </p:sp>
      <p:sp>
        <p:nvSpPr>
          <p:cNvPr id="3" name="Content Placeholder 2">
            <a:extLst>
              <a:ext uri="{FF2B5EF4-FFF2-40B4-BE49-F238E27FC236}">
                <a16:creationId xmlns:a16="http://schemas.microsoft.com/office/drawing/2014/main" id="{0F904CD5-906F-4723-92BA-BC5B26189048}"/>
              </a:ext>
            </a:extLst>
          </p:cNvPr>
          <p:cNvSpPr>
            <a:spLocks noGrp="1"/>
          </p:cNvSpPr>
          <p:nvPr>
            <p:ph idx="1"/>
          </p:nvPr>
        </p:nvSpPr>
        <p:spPr>
          <a:xfrm>
            <a:off x="205409" y="2001079"/>
            <a:ext cx="11781181" cy="5360504"/>
          </a:xfrm>
        </p:spPr>
        <p:txBody>
          <a:bodyPr>
            <a:normAutofit/>
          </a:bodyPr>
          <a:lstStyle/>
          <a:p>
            <a:pPr marL="0" indent="0">
              <a:buNone/>
            </a:pPr>
            <a:r>
              <a:rPr lang="en-GB" sz="2400" dirty="0">
                <a:latin typeface="HfW cursive" panose="00000500000000000000" pitchFamily="2" charset="0"/>
              </a:rPr>
              <a:t>In our school community, we are all fully committed to safeguarding your children so that they can thrive and achieve their full potential.</a:t>
            </a:r>
          </a:p>
          <a:p>
            <a:pPr marL="0" indent="0">
              <a:buNone/>
            </a:pPr>
            <a:endParaRPr lang="en-GB" sz="2400" dirty="0">
              <a:latin typeface="HfW cursive" panose="00000500000000000000" pitchFamily="2" charset="0"/>
            </a:endParaRPr>
          </a:p>
          <a:p>
            <a:pPr marL="0" indent="0">
              <a:buNone/>
            </a:pPr>
            <a:r>
              <a:rPr lang="en-GB" sz="2400" dirty="0">
                <a:latin typeface="HfW cursive" panose="00000500000000000000" pitchFamily="2" charset="0"/>
              </a:rPr>
              <a:t>The start of the school year is a great time to talk to your children about keeping themselves safe and to discuss keeping themselves safe online and to check that their activities online are safe and age-appropriate.</a:t>
            </a:r>
          </a:p>
          <a:p>
            <a:pPr marL="0" indent="0">
              <a:buNone/>
            </a:pPr>
            <a:endParaRPr lang="en-GB" sz="2400" dirty="0">
              <a:latin typeface="HfW cursive" panose="00000500000000000000" pitchFamily="2" charset="0"/>
            </a:endParaRPr>
          </a:p>
          <a:p>
            <a:pPr marL="0" indent="0">
              <a:buNone/>
            </a:pPr>
            <a:r>
              <a:rPr lang="en-GB" sz="2400" dirty="0">
                <a:latin typeface="HfW cursive" panose="00000500000000000000" pitchFamily="2" charset="0"/>
              </a:rPr>
              <a:t>The NSPCC has some great resources for parents, from the PANTS campaign (with the wonderful </a:t>
            </a:r>
            <a:r>
              <a:rPr lang="en-GB" sz="2400" dirty="0" err="1">
                <a:latin typeface="HfW cursive" panose="00000500000000000000" pitchFamily="2" charset="0"/>
              </a:rPr>
              <a:t>Pantosaurus</a:t>
            </a:r>
            <a:r>
              <a:rPr lang="en-GB" sz="2400" dirty="0">
                <a:latin typeface="HfW cursive" panose="00000500000000000000" pitchFamily="2" charset="0"/>
              </a:rPr>
              <a:t> song) to the Be Share Aware campaign.  internetmatters.org is also a great starting point with an ABC online safety checklist and age specific advice.  If you need any further advice, please do ask us.</a:t>
            </a:r>
          </a:p>
        </p:txBody>
      </p:sp>
      <p:pic>
        <p:nvPicPr>
          <p:cNvPr id="2050" name="Picture 2" descr="NSPCC Learning: Why language matters: why we shouldn't talk about the  'risky behaviour' of young people experiencing abuse | Croydon Safeguarding">
            <a:extLst>
              <a:ext uri="{FF2B5EF4-FFF2-40B4-BE49-F238E27FC236}">
                <a16:creationId xmlns:a16="http://schemas.microsoft.com/office/drawing/2014/main" id="{9DE35099-3344-49BF-A96C-23EA999A39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409" y="273534"/>
            <a:ext cx="3071191" cy="172754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Keeping kids safe in the sun and on the screen - Internet Matters">
            <a:extLst>
              <a:ext uri="{FF2B5EF4-FFF2-40B4-BE49-F238E27FC236}">
                <a16:creationId xmlns:a16="http://schemas.microsoft.com/office/drawing/2014/main" id="{23440778-189B-4D7C-9B56-CF7AC5F2D0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3933" y="320950"/>
            <a:ext cx="4076702" cy="1347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47382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9266ADD-A408-460E-BFB6-3622FF44DEB5}"/>
              </a:ext>
            </a:extLst>
          </p:cNvPr>
          <p:cNvSpPr txBox="1"/>
          <p:nvPr/>
        </p:nvSpPr>
        <p:spPr>
          <a:xfrm>
            <a:off x="245165" y="224100"/>
            <a:ext cx="11701670" cy="6001643"/>
          </a:xfrm>
          <a:prstGeom prst="rect">
            <a:avLst/>
          </a:prstGeom>
          <a:noFill/>
        </p:spPr>
        <p:txBody>
          <a:bodyPr wrap="square" rtlCol="0">
            <a:spAutoFit/>
          </a:bodyPr>
          <a:lstStyle/>
          <a:p>
            <a:pPr algn="ctr"/>
            <a:r>
              <a:rPr lang="en-GB" sz="3200" u="sng" dirty="0">
                <a:latin typeface="HfW cursive semibold" panose="00000700000000000000" pitchFamily="2" charset="0"/>
              </a:rPr>
              <a:t>E-Safety</a:t>
            </a:r>
          </a:p>
          <a:p>
            <a:pPr algn="ctr"/>
            <a:endParaRPr lang="en-GB" sz="3200" u="sng" dirty="0">
              <a:latin typeface="HfW cursive semibold" panose="00000700000000000000" pitchFamily="2" charset="0"/>
            </a:endParaRPr>
          </a:p>
          <a:p>
            <a:pPr algn="ctr"/>
            <a:r>
              <a:rPr lang="en-GB" sz="3200" dirty="0">
                <a:latin typeface="HfW cursive semibold" panose="00000700000000000000" pitchFamily="2" charset="0"/>
              </a:rPr>
              <a:t>It is important to keep your children up to date with the importance of E-safety and provide them with information on how to stay safe online.</a:t>
            </a:r>
          </a:p>
          <a:p>
            <a:pPr algn="ctr"/>
            <a:endParaRPr lang="en-GB" sz="3200" dirty="0">
              <a:latin typeface="HfW cursive semibold" panose="00000700000000000000" pitchFamily="2" charset="0"/>
            </a:endParaRPr>
          </a:p>
          <a:p>
            <a:pPr algn="ctr"/>
            <a:r>
              <a:rPr lang="en-GB" sz="3200" dirty="0">
                <a:latin typeface="HfW cursive semibold" panose="00000700000000000000" pitchFamily="2" charset="0"/>
              </a:rPr>
              <a:t>Your children have learnt about this already at school and will be doing more this term and beyond. Please to do speak to them about it at home. </a:t>
            </a:r>
          </a:p>
          <a:p>
            <a:pPr algn="ctr"/>
            <a:endParaRPr lang="en-GB" sz="3200" dirty="0">
              <a:latin typeface="HfW cursive semibold" panose="00000700000000000000" pitchFamily="2" charset="0"/>
            </a:endParaRPr>
          </a:p>
          <a:p>
            <a:pPr algn="ctr"/>
            <a:r>
              <a:rPr lang="en-GB" sz="3200" dirty="0">
                <a:latin typeface="HfW cursive semibold" panose="00000700000000000000" pitchFamily="2" charset="0"/>
              </a:rPr>
              <a:t>All children have talked about a safe adult they can talk to if something upsets them or they are worried. </a:t>
            </a:r>
          </a:p>
        </p:txBody>
      </p:sp>
    </p:spTree>
    <p:extLst>
      <p:ext uri="{BB962C8B-B14F-4D97-AF65-F5344CB8AC3E}">
        <p14:creationId xmlns:p14="http://schemas.microsoft.com/office/powerpoint/2010/main" val="22200997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F0B23A-713D-4229-8747-8F1C978B2AE6}"/>
              </a:ext>
            </a:extLst>
          </p:cNvPr>
          <p:cNvSpPr txBox="1"/>
          <p:nvPr/>
        </p:nvSpPr>
        <p:spPr>
          <a:xfrm>
            <a:off x="485423" y="428977"/>
            <a:ext cx="3702755" cy="1446550"/>
          </a:xfrm>
          <a:prstGeom prst="rect">
            <a:avLst/>
          </a:prstGeom>
          <a:solidFill>
            <a:srgbClr val="92D050"/>
          </a:solidFill>
        </p:spPr>
        <p:txBody>
          <a:bodyPr wrap="square" rtlCol="0">
            <a:spAutoFit/>
          </a:bodyPr>
          <a:lstStyle/>
          <a:p>
            <a:r>
              <a:rPr lang="en-GB" sz="4400" dirty="0">
                <a:latin typeface="HfW precursive" panose="00000500000000000000" pitchFamily="2" charset="0"/>
              </a:rPr>
              <a:t>Year 5 Residential </a:t>
            </a:r>
          </a:p>
        </p:txBody>
      </p:sp>
      <p:sp>
        <p:nvSpPr>
          <p:cNvPr id="3" name="TextBox 2">
            <a:extLst>
              <a:ext uri="{FF2B5EF4-FFF2-40B4-BE49-F238E27FC236}">
                <a16:creationId xmlns:a16="http://schemas.microsoft.com/office/drawing/2014/main" id="{4E6F4C0E-24EA-43A3-8A43-9C7BE1565642}"/>
              </a:ext>
            </a:extLst>
          </p:cNvPr>
          <p:cNvSpPr txBox="1"/>
          <p:nvPr/>
        </p:nvSpPr>
        <p:spPr>
          <a:xfrm>
            <a:off x="4769557" y="383821"/>
            <a:ext cx="6468534" cy="1077218"/>
          </a:xfrm>
          <a:prstGeom prst="rect">
            <a:avLst/>
          </a:prstGeom>
          <a:noFill/>
        </p:spPr>
        <p:txBody>
          <a:bodyPr wrap="square" rtlCol="0">
            <a:spAutoFit/>
          </a:bodyPr>
          <a:lstStyle/>
          <a:p>
            <a:r>
              <a:rPr lang="en-GB" sz="3200" dirty="0">
                <a:latin typeface="HfW precursive" panose="00000500000000000000" pitchFamily="2" charset="0"/>
              </a:rPr>
              <a:t>Thursday 2dn </a:t>
            </a:r>
            <a:r>
              <a:rPr lang="en-GB" sz="3200">
                <a:latin typeface="HfW precursive" panose="00000500000000000000" pitchFamily="2" charset="0"/>
              </a:rPr>
              <a:t>July- Friday 3</a:t>
            </a:r>
            <a:r>
              <a:rPr lang="en-GB" sz="3200" baseline="30000">
                <a:latin typeface="HfW precursive" panose="00000500000000000000" pitchFamily="2" charset="0"/>
              </a:rPr>
              <a:t>rd</a:t>
            </a:r>
            <a:r>
              <a:rPr lang="en-GB" sz="3200">
                <a:latin typeface="HfW precursive" panose="00000500000000000000" pitchFamily="2" charset="0"/>
              </a:rPr>
              <a:t> July 2026</a:t>
            </a:r>
            <a:endParaRPr lang="en-GB" sz="3200" dirty="0">
              <a:latin typeface="HfW precursive" panose="00000500000000000000" pitchFamily="2" charset="0"/>
            </a:endParaRPr>
          </a:p>
        </p:txBody>
      </p:sp>
      <p:sp>
        <p:nvSpPr>
          <p:cNvPr id="4" name="TextBox 3">
            <a:extLst>
              <a:ext uri="{FF2B5EF4-FFF2-40B4-BE49-F238E27FC236}">
                <a16:creationId xmlns:a16="http://schemas.microsoft.com/office/drawing/2014/main" id="{C6A3443A-D07A-452A-A94C-1166E0CB5958}"/>
              </a:ext>
            </a:extLst>
          </p:cNvPr>
          <p:cNvSpPr txBox="1"/>
          <p:nvPr/>
        </p:nvSpPr>
        <p:spPr>
          <a:xfrm>
            <a:off x="609599" y="2760386"/>
            <a:ext cx="6468534" cy="1569660"/>
          </a:xfrm>
          <a:prstGeom prst="rect">
            <a:avLst/>
          </a:prstGeom>
          <a:solidFill>
            <a:schemeClr val="accent2"/>
          </a:solidFill>
        </p:spPr>
        <p:txBody>
          <a:bodyPr wrap="square" rtlCol="0">
            <a:spAutoFit/>
          </a:bodyPr>
          <a:lstStyle/>
          <a:p>
            <a:r>
              <a:rPr lang="en-GB" sz="4800" dirty="0" err="1">
                <a:latin typeface="HfW precursive" panose="00000500000000000000" pitchFamily="2" charset="0"/>
              </a:rPr>
              <a:t>Blacklands</a:t>
            </a:r>
            <a:r>
              <a:rPr lang="en-GB" sz="4800" dirty="0">
                <a:latin typeface="HfW precursive" panose="00000500000000000000" pitchFamily="2" charset="0"/>
              </a:rPr>
              <a:t> Farm- Camping</a:t>
            </a:r>
          </a:p>
        </p:txBody>
      </p:sp>
      <p:pic>
        <p:nvPicPr>
          <p:cNvPr id="1026" name="Picture 2" descr="Residential Trips - Blackland Farm ...">
            <a:extLst>
              <a:ext uri="{FF2B5EF4-FFF2-40B4-BE49-F238E27FC236}">
                <a16:creationId xmlns:a16="http://schemas.microsoft.com/office/drawing/2014/main" id="{C658A2EE-AD1B-41A7-B35A-2E8D2DF838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13335" y="1685925"/>
            <a:ext cx="3828072" cy="254740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F61430F1-F443-4947-B59D-6A69F5949067}"/>
              </a:ext>
            </a:extLst>
          </p:cNvPr>
          <p:cNvSpPr txBox="1"/>
          <p:nvPr/>
        </p:nvSpPr>
        <p:spPr>
          <a:xfrm>
            <a:off x="982133" y="4522801"/>
            <a:ext cx="6096000" cy="369332"/>
          </a:xfrm>
          <a:prstGeom prst="rect">
            <a:avLst/>
          </a:prstGeom>
          <a:noFill/>
        </p:spPr>
        <p:txBody>
          <a:bodyPr wrap="square">
            <a:spAutoFit/>
          </a:bodyPr>
          <a:lstStyle/>
          <a:p>
            <a:r>
              <a:rPr lang="en-GB" b="0" i="0" dirty="0">
                <a:solidFill>
                  <a:srgbClr val="1F1F1F"/>
                </a:solidFill>
                <a:effectLst/>
                <a:latin typeface="HfW precursive" panose="00000500000000000000" pitchFamily="2" charset="0"/>
              </a:rPr>
              <a:t>Wheatsheaf Rd, Henfield BN5 9AT</a:t>
            </a:r>
            <a:endParaRPr lang="en-GB" dirty="0">
              <a:latin typeface="HfW precursive" panose="00000500000000000000" pitchFamily="2" charset="0"/>
            </a:endParaRPr>
          </a:p>
        </p:txBody>
      </p:sp>
      <p:pic>
        <p:nvPicPr>
          <p:cNvPr id="1028" name="Picture 4" descr="Blackland Farm - Adventure Campsites">
            <a:extLst>
              <a:ext uri="{FF2B5EF4-FFF2-40B4-BE49-F238E27FC236}">
                <a16:creationId xmlns:a16="http://schemas.microsoft.com/office/drawing/2014/main" id="{4D60AE06-59AD-4A8F-B56F-139F0B9DD1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37790" y="4522801"/>
            <a:ext cx="2800301" cy="1777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72521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714750" y="-95711"/>
            <a:ext cx="4762500" cy="3571875"/>
          </a:xfrm>
          <a:prstGeom prst="rect">
            <a:avLst/>
          </a:prstGeom>
        </p:spPr>
      </p:pic>
      <p:sp>
        <p:nvSpPr>
          <p:cNvPr id="3" name="Rectangle 2"/>
          <p:cNvSpPr/>
          <p:nvPr/>
        </p:nvSpPr>
        <p:spPr>
          <a:xfrm>
            <a:off x="1159328" y="3750484"/>
            <a:ext cx="10580914" cy="2277547"/>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effectLst/>
                <a:hlinkClick r:id="rId3"/>
              </a:rPr>
              <a:t>year5@englishmartyrs.school</a:t>
            </a:r>
            <a:endParaRPr lang="en-US" sz="5400" b="1" dirty="0">
              <a:ln/>
            </a:endParaRPr>
          </a:p>
          <a:p>
            <a:pPr algn="ctr"/>
            <a:r>
              <a:rPr lang="en-US" sz="4400" b="1">
                <a:ln/>
              </a:rPr>
              <a:t>School </a:t>
            </a:r>
            <a:r>
              <a:rPr lang="en-US" sz="4400" b="1" dirty="0">
                <a:ln/>
              </a:rPr>
              <a:t>website – Children – Class pages – Year 5</a:t>
            </a:r>
            <a:endParaRPr lang="en-US" sz="4400" b="1" cap="none" spc="0" dirty="0">
              <a:ln/>
              <a:effectLst/>
            </a:endParaRPr>
          </a:p>
        </p:txBody>
      </p:sp>
    </p:spTree>
    <p:extLst>
      <p:ext uri="{BB962C8B-B14F-4D97-AF65-F5344CB8AC3E}">
        <p14:creationId xmlns:p14="http://schemas.microsoft.com/office/powerpoint/2010/main" val="149915283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828</TotalTime>
  <Words>1546</Words>
  <Application>Microsoft Office PowerPoint</Application>
  <PresentationFormat>Widescreen</PresentationFormat>
  <Paragraphs>127</Paragraphs>
  <Slides>19</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19</vt:i4>
      </vt:variant>
    </vt:vector>
  </HeadingPairs>
  <TitlesOfParts>
    <vt:vector size="28" baseType="lpstr">
      <vt:lpstr>Arial</vt:lpstr>
      <vt:lpstr>Calibri</vt:lpstr>
      <vt:lpstr>Calibri Light</vt:lpstr>
      <vt:lpstr>HfW cursive</vt:lpstr>
      <vt:lpstr>HfW cursive bold</vt:lpstr>
      <vt:lpstr>HfW cursive semibold</vt:lpstr>
      <vt:lpstr>HfW precursive</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Positive behaviour</vt:lpstr>
      <vt:lpstr>PowerPoint Presentation</vt:lpstr>
      <vt:lpstr>Time to shine!</vt:lpstr>
      <vt:lpstr>PowerPoint Presentation</vt:lpstr>
      <vt:lpstr>School uniform</vt:lpstr>
      <vt:lpstr>School uniform reward</vt:lpstr>
      <vt:lpstr>Attendance and Punctuality</vt:lpstr>
      <vt:lpstr>Attendance and Punctuality</vt:lpstr>
      <vt:lpstr>           Safeguarding</vt:lpstr>
      <vt:lpstr>PowerPoint Presentation</vt:lpstr>
      <vt:lpstr>PowerPoint Presentation</vt:lpstr>
      <vt:lpstr>PowerPoint Presentation</vt:lpstr>
    </vt:vector>
  </TitlesOfParts>
  <Company>ClassMaster School Network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Lorraine Jenkin</dc:creator>
  <cp:lastModifiedBy>Mrs O'Sullivan</cp:lastModifiedBy>
  <cp:revision>108</cp:revision>
  <cp:lastPrinted>2017-09-27T16:25:58Z</cp:lastPrinted>
  <dcterms:created xsi:type="dcterms:W3CDTF">2017-09-20T07:05:22Z</dcterms:created>
  <dcterms:modified xsi:type="dcterms:W3CDTF">2025-09-22T11:02:13Z</dcterms:modified>
</cp:coreProperties>
</file>