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6"/>
  </p:notesMasterIdLst>
  <p:sldIdLst>
    <p:sldId id="279" r:id="rId5"/>
    <p:sldId id="315" r:id="rId6"/>
    <p:sldId id="270" r:id="rId7"/>
    <p:sldId id="258" r:id="rId8"/>
    <p:sldId id="280" r:id="rId9"/>
    <p:sldId id="259" r:id="rId10"/>
    <p:sldId id="316" r:id="rId11"/>
    <p:sldId id="266" r:id="rId12"/>
    <p:sldId id="257" r:id="rId13"/>
    <p:sldId id="262" r:id="rId14"/>
    <p:sldId id="263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E52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D6F2609-9A08-4EB3-947A-C99EBEA2B74C}" v="26" dt="2026-09-15T11:07:48.97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316" autoAdjust="0"/>
    <p:restoredTop sz="94660"/>
  </p:normalViewPr>
  <p:slideViewPr>
    <p:cSldViewPr snapToGrid="0">
      <p:cViewPr>
        <p:scale>
          <a:sx n="76" d="100"/>
          <a:sy n="76" d="100"/>
        </p:scale>
        <p:origin x="974" y="2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anette Dennehy" userId="d8c64fb4-6e88-42f9-9131-f016bd4cd80d" providerId="ADAL" clId="{4E07727A-C2EB-4353-A8B5-A7B924F53555}"/>
    <pc:docChg chg="custSel addSld delSld modSld sldOrd">
      <pc:chgData name="Jeanette Dennehy" userId="d8c64fb4-6e88-42f9-9131-f016bd4cd80d" providerId="ADAL" clId="{4E07727A-C2EB-4353-A8B5-A7B924F53555}" dt="2026-09-15T13:33:07.155" v="475" actId="478"/>
      <pc:docMkLst>
        <pc:docMk/>
      </pc:docMkLst>
      <pc:sldChg chg="add ord">
        <pc:chgData name="Jeanette Dennehy" userId="d8c64fb4-6e88-42f9-9131-f016bd4cd80d" providerId="ADAL" clId="{4E07727A-C2EB-4353-A8B5-A7B924F53555}" dt="2026-09-15T11:07:53.966" v="33"/>
        <pc:sldMkLst>
          <pc:docMk/>
          <pc:sldMk cId="0" sldId="257"/>
        </pc:sldMkLst>
      </pc:sldChg>
      <pc:sldChg chg="modSp">
        <pc:chgData name="Jeanette Dennehy" userId="d8c64fb4-6e88-42f9-9131-f016bd4cd80d" providerId="ADAL" clId="{4E07727A-C2EB-4353-A8B5-A7B924F53555}" dt="2026-09-14T18:19:38.001" v="4" actId="1076"/>
        <pc:sldMkLst>
          <pc:docMk/>
          <pc:sldMk cId="4008777276" sldId="259"/>
        </pc:sldMkLst>
        <pc:spChg chg="mod">
          <ac:chgData name="Jeanette Dennehy" userId="d8c64fb4-6e88-42f9-9131-f016bd4cd80d" providerId="ADAL" clId="{4E07727A-C2EB-4353-A8B5-A7B924F53555}" dt="2026-09-14T18:19:06.385" v="1"/>
          <ac:spMkLst>
            <pc:docMk/>
            <pc:sldMk cId="4008777276" sldId="259"/>
            <ac:spMk id="4" creationId="{CAB9C8FA-8EA2-41DF-8776-ECAD6E36988A}"/>
          </ac:spMkLst>
        </pc:spChg>
        <pc:picChg chg="mod">
          <ac:chgData name="Jeanette Dennehy" userId="d8c64fb4-6e88-42f9-9131-f016bd4cd80d" providerId="ADAL" clId="{4E07727A-C2EB-4353-A8B5-A7B924F53555}" dt="2026-09-14T18:19:36.399" v="3" actId="1076"/>
          <ac:picMkLst>
            <pc:docMk/>
            <pc:sldMk cId="4008777276" sldId="259"/>
            <ac:picMk id="6146" creationId="{46660E89-101E-44CC-966E-69123E1CC48C}"/>
          </ac:picMkLst>
        </pc:picChg>
        <pc:picChg chg="mod">
          <ac:chgData name="Jeanette Dennehy" userId="d8c64fb4-6e88-42f9-9131-f016bd4cd80d" providerId="ADAL" clId="{4E07727A-C2EB-4353-A8B5-A7B924F53555}" dt="2026-09-14T18:19:38.001" v="4" actId="1076"/>
          <ac:picMkLst>
            <pc:docMk/>
            <pc:sldMk cId="4008777276" sldId="259"/>
            <ac:picMk id="6150" creationId="{8980E983-0AA2-4DC0-B517-5B97F45F6095}"/>
          </ac:picMkLst>
        </pc:picChg>
      </pc:sldChg>
      <pc:sldChg chg="modSp mod">
        <pc:chgData name="Jeanette Dennehy" userId="d8c64fb4-6e88-42f9-9131-f016bd4cd80d" providerId="ADAL" clId="{4E07727A-C2EB-4353-A8B5-A7B924F53555}" dt="2026-09-15T11:09:49.686" v="209" actId="115"/>
        <pc:sldMkLst>
          <pc:docMk/>
          <pc:sldMk cId="3397985274" sldId="262"/>
        </pc:sldMkLst>
        <pc:spChg chg="mod">
          <ac:chgData name="Jeanette Dennehy" userId="d8c64fb4-6e88-42f9-9131-f016bd4cd80d" providerId="ADAL" clId="{4E07727A-C2EB-4353-A8B5-A7B924F53555}" dt="2026-09-15T11:09:49.686" v="209" actId="115"/>
          <ac:spMkLst>
            <pc:docMk/>
            <pc:sldMk cId="3397985274" sldId="262"/>
            <ac:spMk id="2" creationId="{2B0AF19C-52F3-4876-BEA8-0073A75392C3}"/>
          </ac:spMkLst>
        </pc:spChg>
      </pc:sldChg>
      <pc:sldChg chg="addSp">
        <pc:chgData name="Jeanette Dennehy" userId="d8c64fb4-6e88-42f9-9131-f016bd4cd80d" providerId="ADAL" clId="{4E07727A-C2EB-4353-A8B5-A7B924F53555}" dt="2026-09-14T18:53:49.837" v="25"/>
        <pc:sldMkLst>
          <pc:docMk/>
          <pc:sldMk cId="1873970608" sldId="279"/>
        </pc:sldMkLst>
        <pc:picChg chg="add">
          <ac:chgData name="Jeanette Dennehy" userId="d8c64fb4-6e88-42f9-9131-f016bd4cd80d" providerId="ADAL" clId="{4E07727A-C2EB-4353-A8B5-A7B924F53555}" dt="2026-09-14T18:53:49.837" v="25"/>
          <ac:picMkLst>
            <pc:docMk/>
            <pc:sldMk cId="1873970608" sldId="279"/>
            <ac:picMk id="9" creationId="{4456F47C-AB1F-A64C-0236-B7DE1374E144}"/>
          </ac:picMkLst>
        </pc:picChg>
      </pc:sldChg>
      <pc:sldChg chg="modSp add del modAnim">
        <pc:chgData name="Jeanette Dennehy" userId="d8c64fb4-6e88-42f9-9131-f016bd4cd80d" providerId="ADAL" clId="{4E07727A-C2EB-4353-A8B5-A7B924F53555}" dt="2026-09-15T11:10:30.993" v="211" actId="47"/>
        <pc:sldMkLst>
          <pc:docMk/>
          <pc:sldMk cId="30855237" sldId="311"/>
        </pc:sldMkLst>
        <pc:spChg chg="mod">
          <ac:chgData name="Jeanette Dennehy" userId="d8c64fb4-6e88-42f9-9131-f016bd4cd80d" providerId="ADAL" clId="{4E07727A-C2EB-4353-A8B5-A7B924F53555}" dt="2026-09-14T18:43:01.428" v="21" actId="20577"/>
          <ac:spMkLst>
            <pc:docMk/>
            <pc:sldMk cId="30855237" sldId="311"/>
            <ac:spMk id="5" creationId="{15FB6E04-C8C9-4D8A-8B17-31538C67004F}"/>
          </ac:spMkLst>
        </pc:spChg>
      </pc:sldChg>
      <pc:sldChg chg="add del ord">
        <pc:chgData name="Jeanette Dennehy" userId="d8c64fb4-6e88-42f9-9131-f016bd4cd80d" providerId="ADAL" clId="{4E07727A-C2EB-4353-A8B5-A7B924F53555}" dt="2026-09-15T11:10:32.099" v="212" actId="47"/>
        <pc:sldMkLst>
          <pc:docMk/>
          <pc:sldMk cId="1323927896" sldId="312"/>
        </pc:sldMkLst>
      </pc:sldChg>
      <pc:sldChg chg="add del">
        <pc:chgData name="Jeanette Dennehy" userId="d8c64fb4-6e88-42f9-9131-f016bd4cd80d" providerId="ADAL" clId="{4E07727A-C2EB-4353-A8B5-A7B924F53555}" dt="2026-09-15T11:10:09.603" v="210" actId="47"/>
        <pc:sldMkLst>
          <pc:docMk/>
          <pc:sldMk cId="524738224" sldId="314"/>
        </pc:sldMkLst>
      </pc:sldChg>
      <pc:sldChg chg="addSp">
        <pc:chgData name="Jeanette Dennehy" userId="d8c64fb4-6e88-42f9-9131-f016bd4cd80d" providerId="ADAL" clId="{4E07727A-C2EB-4353-A8B5-A7B924F53555}" dt="2026-09-14T18:56:55.310" v="26"/>
        <pc:sldMkLst>
          <pc:docMk/>
          <pc:sldMk cId="1341349216" sldId="315"/>
        </pc:sldMkLst>
        <pc:picChg chg="add">
          <ac:chgData name="Jeanette Dennehy" userId="d8c64fb4-6e88-42f9-9131-f016bd4cd80d" providerId="ADAL" clId="{4E07727A-C2EB-4353-A8B5-A7B924F53555}" dt="2026-09-14T18:56:55.310" v="26"/>
          <ac:picMkLst>
            <pc:docMk/>
            <pc:sldMk cId="1341349216" sldId="315"/>
            <ac:picMk id="4" creationId="{54729157-9DB2-B3FF-A3F9-5CFFEFCAEEE4}"/>
          </ac:picMkLst>
        </pc:picChg>
      </pc:sldChg>
      <pc:sldChg chg="addSp delSp modSp mod">
        <pc:chgData name="Jeanette Dennehy" userId="d8c64fb4-6e88-42f9-9131-f016bd4cd80d" providerId="ADAL" clId="{4E07727A-C2EB-4353-A8B5-A7B924F53555}" dt="2026-09-15T13:33:07.155" v="475" actId="478"/>
        <pc:sldMkLst>
          <pc:docMk/>
          <pc:sldMk cId="1155265105" sldId="316"/>
        </pc:sldMkLst>
        <pc:spChg chg="add del mod">
          <ac:chgData name="Jeanette Dennehy" userId="d8c64fb4-6e88-42f9-9131-f016bd4cd80d" providerId="ADAL" clId="{4E07727A-C2EB-4353-A8B5-A7B924F53555}" dt="2026-09-15T13:33:07.155" v="475" actId="478"/>
          <ac:spMkLst>
            <pc:docMk/>
            <pc:sldMk cId="1155265105" sldId="316"/>
            <ac:spMk id="4" creationId="{7DFADA1C-E436-33B1-9EAC-4EAEFBFA237C}"/>
          </ac:spMkLst>
        </pc:spChg>
        <pc:spChg chg="add mod">
          <ac:chgData name="Jeanette Dennehy" userId="d8c64fb4-6e88-42f9-9131-f016bd4cd80d" providerId="ADAL" clId="{4E07727A-C2EB-4353-A8B5-A7B924F53555}" dt="2026-09-15T11:15:58.419" v="474" actId="20577"/>
          <ac:spMkLst>
            <pc:docMk/>
            <pc:sldMk cId="1155265105" sldId="316"/>
            <ac:spMk id="6" creationId="{048AD537-938F-3D9C-95EC-E878B322DAB0}"/>
          </ac:spMkLst>
        </pc:spChg>
        <pc:picChg chg="add mod">
          <ac:chgData name="Jeanette Dennehy" userId="d8c64fb4-6e88-42f9-9131-f016bd4cd80d" providerId="ADAL" clId="{4E07727A-C2EB-4353-A8B5-A7B924F53555}" dt="2026-09-15T11:14:45.222" v="348" actId="14100"/>
          <ac:picMkLst>
            <pc:docMk/>
            <pc:sldMk cId="1155265105" sldId="316"/>
            <ac:picMk id="2" creationId="{752FDBD4-2DC0-F75D-E497-542B17324B39}"/>
          </ac:picMkLst>
        </pc:picChg>
      </pc:sldChg>
      <pc:sldChg chg="new del">
        <pc:chgData name="Jeanette Dennehy" userId="d8c64fb4-6e88-42f9-9131-f016bd4cd80d" providerId="ADAL" clId="{4E07727A-C2EB-4353-A8B5-A7B924F53555}" dt="2026-09-15T11:07:55.242" v="34" actId="47"/>
        <pc:sldMkLst>
          <pc:docMk/>
          <pc:sldMk cId="2050409181" sldId="317"/>
        </pc:sldMkLst>
      </pc:sldChg>
      <pc:sldChg chg="add del">
        <pc:chgData name="Jeanette Dennehy" userId="d8c64fb4-6e88-42f9-9131-f016bd4cd80d" providerId="ADAL" clId="{4E07727A-C2EB-4353-A8B5-A7B924F53555}" dt="2026-09-15T11:07:46.593" v="30" actId="47"/>
        <pc:sldMkLst>
          <pc:docMk/>
          <pc:sldMk cId="2502542460" sldId="334"/>
        </pc:sldMkLst>
      </pc:sldChg>
      <pc:sldMasterChg chg="delSldLayout">
        <pc:chgData name="Jeanette Dennehy" userId="d8c64fb4-6e88-42f9-9131-f016bd4cd80d" providerId="ADAL" clId="{4E07727A-C2EB-4353-A8B5-A7B924F53555}" dt="2026-09-15T11:07:46.593" v="30" actId="47"/>
        <pc:sldMasterMkLst>
          <pc:docMk/>
          <pc:sldMasterMk cId="584638834" sldId="2147483648"/>
        </pc:sldMasterMkLst>
        <pc:sldLayoutChg chg="del">
          <pc:chgData name="Jeanette Dennehy" userId="d8c64fb4-6e88-42f9-9131-f016bd4cd80d" providerId="ADAL" clId="{4E07727A-C2EB-4353-A8B5-A7B924F53555}" dt="2026-09-15T11:07:46.593" v="30" actId="47"/>
          <pc:sldLayoutMkLst>
            <pc:docMk/>
            <pc:sldMasterMk cId="584638834" sldId="2147483648"/>
            <pc:sldLayoutMk cId="2605201482" sldId="2147483660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BA64B9-A85D-403E-A4FD-727C70913A0C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B1DD88-9752-4251-BCBF-B2A7B0346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4015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21bc706a68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44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121bc706a68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1CBD58-FF07-47FF-B035-E9FF26EA56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45F3DF-63AF-403F-B751-375701B319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0559E4-7F09-41FE-9FEE-D20B2E8C1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07B59-7933-4C74-AFC0-65514C683DE4}" type="datetimeFigureOut">
              <a:rPr lang="en-GB" smtClean="0"/>
              <a:t>15/09/2026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AC2C24-1249-4C61-B950-9AFAB71BB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0EA111-73C3-446C-BA78-6BA2CA63D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7ACE0-F969-4F96-A5B3-89139B6ADC1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56227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80C9BE-C356-47CF-8AC6-9081D8429C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2FE0A8-5F0F-4633-B4BB-2F36283907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BADCDF-1240-4BC0-A4D1-FB0A8C0A2B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07B59-7933-4C74-AFC0-65514C683DE4}" type="datetimeFigureOut">
              <a:rPr lang="en-GB" smtClean="0"/>
              <a:t>15/09/2026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02E78-5335-498D-B5C4-B79B77FE93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14B811-F9B9-46BA-B6D6-E629E28F1C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7ACE0-F969-4F96-A5B3-89139B6ADC1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3130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AE1973-6DCD-44D0-A89A-3E80BDA120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56ED5E-FD14-4549-B572-F377F30FB6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86D5A9-AD81-42E7-9C7E-9B8E2ABEC9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07B59-7933-4C74-AFC0-65514C683DE4}" type="datetimeFigureOut">
              <a:rPr lang="en-GB" smtClean="0"/>
              <a:t>15/09/2026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C836C7-1921-4C31-BEA4-CCEA7A5126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F94F9E-DEBD-46B9-BCBB-7D91B52F28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7ACE0-F969-4F96-A5B3-89139B6ADC1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3747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2E7C2E-DEB8-4FDF-BAB6-569FF4B516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AF66CA-8DE8-4803-934B-B02B36F236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A58811-0024-49BC-B72B-18942E5435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5EEA43-27D1-4BC9-9B97-252B83CCAA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07B59-7933-4C74-AFC0-65514C683DE4}" type="datetimeFigureOut">
              <a:rPr lang="en-GB" smtClean="0"/>
              <a:t>15/09/2026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98109C-DBDA-4D66-892B-54219512A8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BD99FE-9B35-40A3-B696-957A881D76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7ACE0-F969-4F96-A5B3-89139B6ADC1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75292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12B713-9D3B-4C62-96CB-289323B171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2C830A-8F08-419A-B403-9E25287027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9E5E70-F884-4BAF-9E0D-6BF449974E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1D57C02-4A3B-4AD7-BEF1-963EB906B1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6792FFA-56E5-49FD-93D5-93F3B710108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4DA24F1-0DA3-404B-9B2E-1002CE7B15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07B59-7933-4C74-AFC0-65514C683DE4}" type="datetimeFigureOut">
              <a:rPr lang="en-GB" smtClean="0"/>
              <a:t>15/09/2026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83F3562-6176-44F5-9275-7ACF414BB3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29A2241-FD1C-4543-8D08-964E5B8CE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7ACE0-F969-4F96-A5B3-89139B6ADC1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89052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6B0BAC-B5DB-4678-8B3E-92D8C9223A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67B684-DE58-4D11-A8C8-E3AF0BA17F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07B59-7933-4C74-AFC0-65514C683DE4}" type="datetimeFigureOut">
              <a:rPr lang="en-GB" smtClean="0"/>
              <a:t>15/09/2026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25FE751-6D42-4CBF-9BF0-B751778763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8A6BCF0-3F14-4FB4-93FC-3E2244C35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7ACE0-F969-4F96-A5B3-89139B6ADC1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46226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F996478-658F-4CAB-AF20-54193F28E7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07B59-7933-4C74-AFC0-65514C683DE4}" type="datetimeFigureOut">
              <a:rPr lang="en-GB" smtClean="0"/>
              <a:t>15/09/2026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2EECC9E-BF5C-451F-BB97-1BE8F174D4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26D901-2B73-493E-80BA-F5FB5A2293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7ACE0-F969-4F96-A5B3-89139B6ADC1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42742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27B0C4-B54C-4F0C-9DD2-D3BEE5D99B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74BB58-A358-4773-970C-CCEFBD95E5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4B1DB5-A758-4C24-8244-E1EC56256E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9312A1-42DA-4AE5-A3C7-E779260E87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07B59-7933-4C74-AFC0-65514C683DE4}" type="datetimeFigureOut">
              <a:rPr lang="en-GB" smtClean="0"/>
              <a:t>15/09/2026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A5EF26-310C-4D58-856E-676D2A788D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7A56C5-BF65-4B38-A889-1FCD94F53D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7ACE0-F969-4F96-A5B3-89139B6ADC1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14249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44AF6D-84AC-4AF4-A287-853AC8568E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8E1140F-4A1A-4477-BF57-9BA632DD50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728316-0849-49C1-89C8-726A28DDD2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A56768-64F1-45F7-B3F1-B72A7827BD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07B59-7933-4C74-AFC0-65514C683DE4}" type="datetimeFigureOut">
              <a:rPr lang="en-GB" smtClean="0"/>
              <a:t>15/09/2026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90CF93-AE39-4722-8100-77C57B6396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896A68-E37D-472C-B8FF-CC77596ED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7ACE0-F969-4F96-A5B3-89139B6ADC1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0984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5E237F-8F95-4478-ACE5-FDA0543FCB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057B12-D8C3-449C-8E65-493AE6E19A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CCEE63-D1B6-45CB-A26D-D547B15FE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07B59-7933-4C74-AFC0-65514C683DE4}" type="datetimeFigureOut">
              <a:rPr lang="en-GB" smtClean="0"/>
              <a:t>15/09/2026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5E2F14-AFCB-4BD5-9503-3F3C33E07B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6F4404-9B6D-4F87-BF7E-5BD5DDA6B3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7ACE0-F969-4F96-A5B3-89139B6ADC1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87996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DC7BC5B-05F0-47C1-8D1D-10CC5616DE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47CDE1-C108-42D1-AFE3-F36D6C4F2C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9F87C8-2DF7-4812-9D21-40E7C6843E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07B59-7933-4C74-AFC0-65514C683DE4}" type="datetimeFigureOut">
              <a:rPr lang="en-GB" smtClean="0"/>
              <a:t>15/09/2026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6035B3-15A3-4676-B3BE-79464A25FC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586874-8FE0-4850-9657-E51A87CCC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7ACE0-F969-4F96-A5B3-89139B6ADC1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2355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20000"/>
                <a:lumOff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6ED7C35-3AEB-4A0B-B023-5F5157C85E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F75D30-D8B0-4124-9C5C-668AAB7366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A928D0-3184-47E0-9A05-E166A210789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E07B59-7933-4C74-AFC0-65514C683DE4}" type="datetimeFigureOut">
              <a:rPr lang="en-GB" smtClean="0"/>
              <a:t>15/09/2026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C25941-E442-466E-A688-911E52E862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61B1CF-B42E-4469-A5CA-2DD1F1FC43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47ACE0-F969-4F96-A5B3-89139B6ADC1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4638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hyperlink" Target="https://www.pngall.com/dragon-png/download/250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jp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mailto:year1@englishmartys.school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90341" y="3221415"/>
            <a:ext cx="10370157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5400" b="1" cap="none" spc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en-US" sz="3600" b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Teaching Team – Mrs Dennehy – Mon-Wed</a:t>
            </a:r>
          </a:p>
          <a:p>
            <a:pPr algn="ctr"/>
            <a:r>
              <a:rPr lang="en-US" sz="3600" b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Mrs Magwidi – Wed – Friday</a:t>
            </a:r>
          </a:p>
          <a:p>
            <a:pPr algn="ctr"/>
            <a:r>
              <a:rPr lang="en-US" sz="3600" b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Mrs DeLuca Smith - Wed morning</a:t>
            </a:r>
          </a:p>
          <a:p>
            <a:pPr algn="ctr"/>
            <a:r>
              <a:rPr lang="en-US" sz="3600" b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Miss Boutwood and Mrs Whattingham</a:t>
            </a:r>
            <a:endParaRPr lang="en-US" sz="3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4ED3270-B770-3FC8-9E3A-8BEA6D0FF7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17" y="-106435"/>
            <a:ext cx="1939108" cy="193910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456F47C-AB1F-A64C-0236-B7DE1374E1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3111" y="72851"/>
            <a:ext cx="7918656" cy="3356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9706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EB83DF3-C352-74E3-54C8-F29E8E2BBC81}"/>
              </a:ext>
            </a:extLst>
          </p:cNvPr>
          <p:cNvSpPr/>
          <p:nvPr/>
        </p:nvSpPr>
        <p:spPr>
          <a:xfrm>
            <a:off x="910921" y="289679"/>
            <a:ext cx="10370157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We have had a wonderful start to our school year. Your children have been positive and engaged. They are working purposefully within the environment and being kind to one another. </a:t>
            </a:r>
            <a:endParaRPr lang="en-US" sz="3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4" name="Picture 3" descr="Gold stars clipart Vector Images &amp; Graphics for Commercial Use | VectorStock">
            <a:extLst>
              <a:ext uri="{FF2B5EF4-FFF2-40B4-BE49-F238E27FC236}">
                <a16:creationId xmlns:a16="http://schemas.microsoft.com/office/drawing/2014/main" id="{54729157-9DB2-B3FF-A3F9-5CFFEFCAEE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0682" y="4022481"/>
            <a:ext cx="2210634" cy="2197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3492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440914" y="279308"/>
            <a:ext cx="5549900" cy="64641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dirty="0">
                <a:latin typeface="HfW precursive" panose="00000500000000000000" pitchFamily="2" charset="0"/>
              </a:rPr>
              <a:t>Reading Book</a:t>
            </a:r>
          </a:p>
          <a:p>
            <a:r>
              <a:rPr lang="en-GB" dirty="0">
                <a:latin typeface="HfW precursive" panose="00000500000000000000" pitchFamily="2" charset="0"/>
              </a:rPr>
              <a:t> and Reading Record</a:t>
            </a:r>
          </a:p>
        </p:txBody>
      </p:sp>
      <p:pic>
        <p:nvPicPr>
          <p:cNvPr id="3076" name="Picture 4" descr="Image result for water bottl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28" r="24628"/>
          <a:stretch/>
        </p:blipFill>
        <p:spPr bwMode="auto">
          <a:xfrm>
            <a:off x="8304749" y="3927943"/>
            <a:ext cx="1532030" cy="3019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677923" y="3157510"/>
            <a:ext cx="4482124" cy="193899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endParaRPr lang="en-US" sz="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HfW precursive" panose="00000500000000000000" pitchFamily="2" charset="0"/>
            </a:endParaRPr>
          </a:p>
          <a:p>
            <a:pPr algn="ctr"/>
            <a:endParaRPr lang="en-US" sz="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HfW precursive" panose="00000500000000000000" pitchFamily="2" charset="0"/>
            </a:endParaRPr>
          </a:p>
          <a:p>
            <a:pPr algn="ctr"/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fW precursive" panose="00000500000000000000" pitchFamily="2" charset="0"/>
              </a:rPr>
              <a:t>Tuesday and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HfW precursive" panose="00000500000000000000" pitchFamily="2" charset="0"/>
            </a:endParaRPr>
          </a:p>
          <a:p>
            <a:pPr algn="ctr"/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fW precursive" panose="00000500000000000000" pitchFamily="2" charset="0"/>
              </a:rPr>
              <a:t> Thursdays</a:t>
            </a:r>
          </a:p>
        </p:txBody>
      </p:sp>
      <p:sp>
        <p:nvSpPr>
          <p:cNvPr id="7" name="Rectangle 6"/>
          <p:cNvSpPr/>
          <p:nvPr/>
        </p:nvSpPr>
        <p:spPr>
          <a:xfrm>
            <a:off x="6622923" y="727368"/>
            <a:ext cx="502945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HfW precursive" panose="00000500000000000000" pitchFamily="2" charset="0"/>
              </a:rPr>
              <a:t>Needed everyday:</a:t>
            </a:r>
            <a:endParaRPr lang="en-US" sz="40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HfW precursive" panose="000005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48428" y="3766255"/>
            <a:ext cx="1903949" cy="1903949"/>
          </a:xfrm>
          <a:prstGeom prst="rect">
            <a:avLst/>
          </a:prstGeom>
        </p:spPr>
      </p:pic>
      <p:pic>
        <p:nvPicPr>
          <p:cNvPr id="3074" name="Picture 2" descr="Image result for PE ki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42491">
            <a:off x="665136" y="791858"/>
            <a:ext cx="1809332" cy="180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869518" y="1504247"/>
            <a:ext cx="440249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u="sng" dirty="0">
                <a:latin typeface="HfW precursive" panose="00000500000000000000" pitchFamily="2" charset="0"/>
              </a:rPr>
              <a:t>Healthy</a:t>
            </a:r>
            <a:r>
              <a:rPr lang="en-GB" sz="2000" dirty="0">
                <a:latin typeface="HfW precursive" panose="00000500000000000000" pitchFamily="2" charset="0"/>
              </a:rPr>
              <a:t> </a:t>
            </a:r>
            <a:r>
              <a:rPr lang="en-GB" sz="2000">
                <a:latin typeface="HfW precursive" panose="00000500000000000000" pitchFamily="2" charset="0"/>
              </a:rPr>
              <a:t>snack </a:t>
            </a:r>
          </a:p>
          <a:p>
            <a:r>
              <a:rPr lang="en-GB" sz="2000">
                <a:latin typeface="HfW precursive" panose="00000500000000000000" pitchFamily="2" charset="0"/>
              </a:rPr>
              <a:t>We </a:t>
            </a:r>
            <a:r>
              <a:rPr lang="en-GB" sz="2000" dirty="0">
                <a:latin typeface="HfW precursive" panose="00000500000000000000" pitchFamily="2" charset="0"/>
              </a:rPr>
              <a:t>have an afternoon snack time too.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89151" y="4124198"/>
            <a:ext cx="192608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HfW precursive" panose="00000500000000000000" pitchFamily="2" charset="0"/>
              </a:rPr>
              <a:t>Named water bottle</a:t>
            </a:r>
          </a:p>
          <a:p>
            <a:pPr algn="ctr"/>
            <a:endParaRPr lang="en-GB" sz="2000" dirty="0">
              <a:latin typeface="HfW precursive" panose="00000500000000000000" pitchFamily="2" charset="0"/>
            </a:endParaRPr>
          </a:p>
          <a:p>
            <a:pPr algn="ctr"/>
            <a:r>
              <a:rPr lang="en-GB" sz="2000" dirty="0">
                <a:latin typeface="HfW precursive" panose="00000500000000000000" pitchFamily="2" charset="0"/>
              </a:rPr>
              <a:t>Wellies and waterproofs. </a:t>
            </a:r>
          </a:p>
        </p:txBody>
      </p:sp>
    </p:spTree>
    <p:extLst>
      <p:ext uri="{BB962C8B-B14F-4D97-AF65-F5344CB8AC3E}">
        <p14:creationId xmlns:p14="http://schemas.microsoft.com/office/powerpoint/2010/main" val="28090177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CDD164B-8804-46A8-906D-392E147B26C8}"/>
              </a:ext>
            </a:extLst>
          </p:cNvPr>
          <p:cNvSpPr txBox="1"/>
          <p:nvPr/>
        </p:nvSpPr>
        <p:spPr>
          <a:xfrm>
            <a:off x="341193" y="341194"/>
            <a:ext cx="1030406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u="sng" dirty="0"/>
              <a:t>Our topics: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5400" dirty="0"/>
              <a:t>Memory box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5400" dirty="0"/>
              <a:t>Enchanted Woodlands 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5400" dirty="0"/>
              <a:t>Scales and Stone 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endParaRPr lang="en-GB" sz="6600" dirty="0"/>
          </a:p>
          <a:p>
            <a:endParaRPr lang="en-GB" sz="6600" dirty="0"/>
          </a:p>
        </p:txBody>
      </p:sp>
      <p:pic>
        <p:nvPicPr>
          <p:cNvPr id="2050" name="Picture 2" descr="Image result for memory box">
            <a:extLst>
              <a:ext uri="{FF2B5EF4-FFF2-40B4-BE49-F238E27FC236}">
                <a16:creationId xmlns:a16="http://schemas.microsoft.com/office/drawing/2014/main" id="{EC8DF433-E498-4AC3-BCE7-FE824EF327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4848" y="780604"/>
            <a:ext cx="2297011" cy="1529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Image result for woods">
            <a:extLst>
              <a:ext uri="{FF2B5EF4-FFF2-40B4-BE49-F238E27FC236}">
                <a16:creationId xmlns:a16="http://schemas.microsoft.com/office/drawing/2014/main" id="{F0A208F0-DDB8-47B5-BD53-7666D4C8D1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1491" y="2924265"/>
            <a:ext cx="3463160" cy="1440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7893" y="4774934"/>
            <a:ext cx="2302486" cy="172686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5517" y="313020"/>
            <a:ext cx="1990725" cy="2295525"/>
          </a:xfrm>
          <a:prstGeom prst="rect">
            <a:avLst/>
          </a:prstGeom>
        </p:spPr>
      </p:pic>
      <p:pic>
        <p:nvPicPr>
          <p:cNvPr id="7" name="Dragon-PNG-10.png">
            <a:extLst>
              <a:ext uri="{FF2B5EF4-FFF2-40B4-BE49-F238E27FC236}">
                <a16:creationId xmlns:a16="http://schemas.microsoft.com/office/drawing/2014/main" id="{1FC77472-9885-49FE-BAF1-A95532D5DAA3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1868300" y="4459379"/>
            <a:ext cx="2302486" cy="1645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6048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F6A6073-4035-402D-A865-207F1ABDBCCD}"/>
              </a:ext>
            </a:extLst>
          </p:cNvPr>
          <p:cNvSpPr txBox="1"/>
          <p:nvPr/>
        </p:nvSpPr>
        <p:spPr>
          <a:xfrm>
            <a:off x="493058" y="303910"/>
            <a:ext cx="10300447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u="sng" dirty="0">
                <a:latin typeface="HfW precursive" panose="00000500000000000000" pitchFamily="2" charset="0"/>
              </a:rPr>
              <a:t>Our Trips/events:</a:t>
            </a:r>
          </a:p>
          <a:p>
            <a:endParaRPr lang="en-GB" sz="3200" u="sng" dirty="0">
              <a:latin typeface="HfW precursive" panose="00000500000000000000" pitchFamily="2" charset="0"/>
            </a:endParaRPr>
          </a:p>
          <a:p>
            <a:r>
              <a:rPr lang="en-GB" sz="3200" u="sng" dirty="0">
                <a:latin typeface="HfW precursive" panose="00000500000000000000" pitchFamily="2" charset="0"/>
              </a:rPr>
              <a:t>Autumn Term </a:t>
            </a:r>
          </a:p>
          <a:p>
            <a:r>
              <a:rPr lang="en-GB" sz="3200" dirty="0">
                <a:latin typeface="HfW precursive" panose="00000500000000000000" pitchFamily="2" charset="0"/>
              </a:rPr>
              <a:t>A walk to the post box and a teddy bears picnic.</a:t>
            </a:r>
          </a:p>
          <a:p>
            <a:endParaRPr lang="en-GB" sz="3200" dirty="0">
              <a:latin typeface="HfW precursive" panose="00000500000000000000" pitchFamily="2" charset="0"/>
            </a:endParaRPr>
          </a:p>
          <a:p>
            <a:r>
              <a:rPr lang="en-GB" sz="3200" u="sng" dirty="0">
                <a:latin typeface="HfW precursive" panose="00000500000000000000" pitchFamily="2" charset="0"/>
              </a:rPr>
              <a:t>Spring Term</a:t>
            </a:r>
          </a:p>
          <a:p>
            <a:r>
              <a:rPr lang="en-GB" sz="3200" dirty="0">
                <a:latin typeface="HfW precursive" panose="00000500000000000000" pitchFamily="2" charset="0"/>
              </a:rPr>
              <a:t>English Martyrs Church visit</a:t>
            </a:r>
          </a:p>
          <a:p>
            <a:r>
              <a:rPr lang="en-GB" sz="3200" dirty="0">
                <a:latin typeface="HfW precursive" panose="00000500000000000000" pitchFamily="2" charset="0"/>
              </a:rPr>
              <a:t>Woodland Sessions</a:t>
            </a:r>
          </a:p>
          <a:p>
            <a:endParaRPr lang="en-GB" sz="3200" dirty="0">
              <a:latin typeface="HfW precursive" panose="00000500000000000000" pitchFamily="2" charset="0"/>
            </a:endParaRPr>
          </a:p>
          <a:p>
            <a:r>
              <a:rPr lang="en-GB" sz="3200" u="sng" dirty="0">
                <a:latin typeface="HfW precursive" panose="00000500000000000000" pitchFamily="2" charset="0"/>
              </a:rPr>
              <a:t>Summer Term</a:t>
            </a:r>
          </a:p>
          <a:p>
            <a:r>
              <a:rPr lang="en-GB" sz="3200" dirty="0">
                <a:latin typeface="HfW precursive" panose="00000500000000000000" pitchFamily="2" charset="0"/>
              </a:rPr>
              <a:t>WWT Trip </a:t>
            </a:r>
          </a:p>
        </p:txBody>
      </p:sp>
    </p:spTree>
    <p:extLst>
      <p:ext uri="{BB962C8B-B14F-4D97-AF65-F5344CB8AC3E}">
        <p14:creationId xmlns:p14="http://schemas.microsoft.com/office/powerpoint/2010/main" val="5121964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AB9C8FA-8EA2-41DF-8776-ECAD6E36988A}"/>
              </a:ext>
            </a:extLst>
          </p:cNvPr>
          <p:cNvSpPr txBox="1"/>
          <p:nvPr/>
        </p:nvSpPr>
        <p:spPr>
          <a:xfrm>
            <a:off x="227661" y="217305"/>
            <a:ext cx="12310871" cy="67403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u="sng" dirty="0">
                <a:latin typeface="HfW cursive" panose="00000500000000000000" pitchFamily="2" charset="0"/>
              </a:rPr>
              <a:t>Our week: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HfW cursive" panose="00000500000000000000" pitchFamily="2" charset="0"/>
              </a:rPr>
              <a:t>Maths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HfW cursive" panose="00000500000000000000" pitchFamily="2" charset="0"/>
              </a:rPr>
              <a:t>English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HfW cursive" panose="00000500000000000000" pitchFamily="2" charset="0"/>
              </a:rPr>
              <a:t>Daily Phonics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HfW cursive" panose="00000500000000000000" pitchFamily="2" charset="0"/>
              </a:rPr>
              <a:t>Reading - 3x week group read with an adult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HfW cursive" panose="00000500000000000000" pitchFamily="2" charset="0"/>
              </a:rPr>
              <a:t>Handwriting/Fine Motor skills activities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HfW cursive" panose="00000500000000000000" pitchFamily="2" charset="0"/>
              </a:rPr>
              <a:t>PE - Tuesday and Thursday.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HfW cursive" panose="00000500000000000000" pitchFamily="2" charset="0"/>
              </a:rPr>
              <a:t>RE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HfW cursive" panose="00000500000000000000" pitchFamily="2" charset="0"/>
              </a:rPr>
              <a:t>Computing, Science, Music, RSHE weekly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HfW cursive" panose="00000500000000000000" pitchFamily="2" charset="0"/>
              </a:rPr>
              <a:t>Geography/History, Art/DT in half termly blocks.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b="1" dirty="0">
                <a:latin typeface="HfW cursive" panose="00000500000000000000" pitchFamily="2" charset="0"/>
              </a:rPr>
              <a:t>Continuous provision throughout</a:t>
            </a:r>
            <a:endParaRPr lang="en-GB" sz="3600" b="1" dirty="0">
              <a:latin typeface="HfW cursive" panose="00000500000000000000" pitchFamily="2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/>
          </a:p>
        </p:txBody>
      </p:sp>
      <p:pic>
        <p:nvPicPr>
          <p:cNvPr id="6146" name="Picture 2" descr="Image result for maths clip art">
            <a:extLst>
              <a:ext uri="{FF2B5EF4-FFF2-40B4-BE49-F238E27FC236}">
                <a16:creationId xmlns:a16="http://schemas.microsoft.com/office/drawing/2014/main" id="{46660E89-101E-44CC-966E-69123E1CC4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8981" y="217305"/>
            <a:ext cx="2284339" cy="1711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Image result for writing clip art">
            <a:extLst>
              <a:ext uri="{FF2B5EF4-FFF2-40B4-BE49-F238E27FC236}">
                <a16:creationId xmlns:a16="http://schemas.microsoft.com/office/drawing/2014/main" id="{8980E983-0AA2-4DC0-B517-5B97F45F60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0609" y="349070"/>
            <a:ext cx="2004440" cy="169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87772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ittle Wandle | Hambleton Primary Academy">
            <a:extLst>
              <a:ext uri="{FF2B5EF4-FFF2-40B4-BE49-F238E27FC236}">
                <a16:creationId xmlns:a16="http://schemas.microsoft.com/office/drawing/2014/main" id="{752FDBD4-2DC0-F75D-E497-542B17324B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473" y="149312"/>
            <a:ext cx="2342679" cy="234267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48AD537-938F-3D9C-95EC-E878B322DAB0}"/>
              </a:ext>
            </a:extLst>
          </p:cNvPr>
          <p:cNvSpPr txBox="1"/>
          <p:nvPr/>
        </p:nvSpPr>
        <p:spPr>
          <a:xfrm>
            <a:off x="3239137" y="149312"/>
            <a:ext cx="8562390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sz="3600" dirty="0">
              <a:latin typeface="HfW cursive" panose="00000500000000000000" pitchFamily="2" charset="0"/>
            </a:endParaRPr>
          </a:p>
          <a:p>
            <a:r>
              <a:rPr lang="en-GB" sz="3600" dirty="0">
                <a:latin typeface="HfW cursive" panose="00000500000000000000" pitchFamily="2" charset="0"/>
              </a:rPr>
              <a:t>The children have been assessed over the past two weeks. </a:t>
            </a:r>
          </a:p>
          <a:p>
            <a:endParaRPr lang="en-GB" sz="3600" dirty="0">
              <a:latin typeface="HfW cursive" panose="00000500000000000000" pitchFamily="2" charset="0"/>
            </a:endParaRPr>
          </a:p>
          <a:p>
            <a:r>
              <a:rPr lang="en-GB" sz="3600" dirty="0">
                <a:latin typeface="HfW cursive" panose="00000500000000000000" pitchFamily="2" charset="0"/>
              </a:rPr>
              <a:t>We are recapping gaps before moving on.</a:t>
            </a:r>
          </a:p>
          <a:p>
            <a:endParaRPr lang="en-GB" sz="3600" dirty="0">
              <a:latin typeface="HfW cursive" panose="00000500000000000000" pitchFamily="2" charset="0"/>
            </a:endParaRPr>
          </a:p>
          <a:p>
            <a:r>
              <a:rPr lang="en-GB" sz="3600" dirty="0">
                <a:latin typeface="HfW cursive" panose="00000500000000000000" pitchFamily="2" charset="0"/>
              </a:rPr>
              <a:t>We are going to trial e-books - more info to follow. </a:t>
            </a:r>
          </a:p>
          <a:p>
            <a:endParaRPr lang="en-GB" sz="3600" u="sng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52651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3329" y="2780628"/>
            <a:ext cx="6724921" cy="340556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8424" y="140526"/>
            <a:ext cx="104803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/>
              <a:t>Alien words are a new concept for Year 1.</a:t>
            </a:r>
          </a:p>
          <a:p>
            <a:endParaRPr lang="en-GB" sz="3600" b="1" dirty="0"/>
          </a:p>
          <a:p>
            <a:r>
              <a:rPr lang="en-GB" sz="3600" b="1" dirty="0"/>
              <a:t>Children will have a phonics screening check in June. This is made up of 40 real and alien words. </a:t>
            </a:r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31972511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/>
        </p:nvGraphicFramePr>
        <p:xfrm>
          <a:off x="3873117" y="187938"/>
          <a:ext cx="4431319" cy="882524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33520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92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9196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2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2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8642" marR="58642" marT="58642" marB="58642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dirty="0"/>
                    </a:p>
                  </a:txBody>
                  <a:tcPr marL="58642" marR="58642" marT="58642" marB="58642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948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&amp; 4 (review) / Phase 5 - </a:t>
                      </a:r>
                      <a:r>
                        <a:rPr lang="en-GB" sz="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1 Week 1</a:t>
                      </a:r>
                      <a:endParaRPr sz="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Review Phase 3 phonemes</a:t>
                      </a:r>
                      <a:endParaRPr sz="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8642" marR="58642" marT="58642" marB="58642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6" name="Google Shape;56;p13"/>
          <p:cNvSpPr txBox="1"/>
          <p:nvPr/>
        </p:nvSpPr>
        <p:spPr>
          <a:xfrm>
            <a:off x="3812037" y="1044738"/>
            <a:ext cx="4539367" cy="4739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8642" tIns="58642" rIns="58642" bIns="58642" anchor="t" anchorCtr="0">
            <a:spAutoFit/>
          </a:bodyPr>
          <a:lstStyle/>
          <a:p>
            <a:pPr algn="just"/>
            <a:r>
              <a:rPr lang="en-GB" sz="770" dirty="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</a:t>
            </a:r>
            <a:r>
              <a:rPr lang="en-GB" sz="770" dirty="0" err="1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Wandle</a:t>
            </a:r>
            <a:r>
              <a:rPr lang="en-GB" sz="770" dirty="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website -</a:t>
            </a:r>
            <a:endParaRPr sz="770" dirty="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algn="just"/>
            <a:r>
              <a:rPr lang="en-GB" sz="770" dirty="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770" u="sng" dirty="0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770" dirty="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770" dirty="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57" name="Google Shape;57;p13"/>
          <p:cNvGraphicFramePr/>
          <p:nvPr/>
        </p:nvGraphicFramePr>
        <p:xfrm>
          <a:off x="3873101" y="2628705"/>
          <a:ext cx="4431352" cy="1045504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11078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78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78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0783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4039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8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800" i="1"/>
                    </a:p>
                  </a:txBody>
                  <a:tcPr marL="34637" marR="34637" marT="11546" marB="11546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324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tail</a:t>
                      </a:r>
                      <a:endParaRPr sz="12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8642" marR="58642" marT="58642" marB="58642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feel</a:t>
                      </a:r>
                      <a:endParaRPr sz="12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8642" marR="58642" marT="58642" marB="58642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right</a:t>
                      </a:r>
                      <a:endParaRPr sz="12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8642" marR="58642" marT="58642" marB="58642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road</a:t>
                      </a:r>
                      <a:endParaRPr sz="12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8642" marR="58642" marT="58642" marB="58642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324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food</a:t>
                      </a:r>
                      <a:endParaRPr sz="12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8642" marR="58642" marT="58642" marB="58642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bar</a:t>
                      </a:r>
                      <a:endParaRPr sz="12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8642" marR="58642" marT="58642" marB="58642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born</a:t>
                      </a:r>
                      <a:endParaRPr sz="12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8642" marR="58642" marT="58642" marB="58642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surf</a:t>
                      </a:r>
                      <a:endParaRPr sz="12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8642" marR="58642" marT="58642" marB="58642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324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down</a:t>
                      </a:r>
                      <a:endParaRPr sz="12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8642" marR="58642" marT="58642" marB="58642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join</a:t>
                      </a:r>
                      <a:endParaRPr sz="12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8642" marR="58642" marT="58642" marB="58642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near</a:t>
                      </a:r>
                      <a:endParaRPr sz="12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8642" marR="58642" marT="58642" marB="58642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soap</a:t>
                      </a:r>
                      <a:endParaRPr sz="12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8642" marR="58642" marT="58642" marB="58642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8" name="Google Shape;58;p13"/>
          <p:cNvGraphicFramePr/>
          <p:nvPr/>
        </p:nvGraphicFramePr>
        <p:xfrm>
          <a:off x="3873101" y="3703991"/>
          <a:ext cx="4431352" cy="1467588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11078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78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78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0783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7699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8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8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8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800" i="1">
                        <a:solidFill>
                          <a:schemeClr val="dk1"/>
                        </a:solidFill>
                      </a:endParaRPr>
                    </a:p>
                  </a:txBody>
                  <a:tcPr marL="34637" marR="34637" marT="11546" marB="11546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324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toads feel so cool.</a:t>
                      </a:r>
                      <a:endParaRPr sz="12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8642" marR="58642" marT="58642" marB="58642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324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boot on my right foot is too hard.</a:t>
                      </a:r>
                      <a:endParaRPr sz="12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8642" marR="58642" marT="58642" marB="58642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324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can see foxes in the car lights.</a:t>
                      </a:r>
                      <a:endParaRPr sz="12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8642" marR="58642" marT="58642" marB="58642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324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can go down to the town on the bus.</a:t>
                      </a:r>
                      <a:endParaRPr sz="12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8642" marR="58642" marT="58642" marB="58642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59" name="Google Shape;59;p13"/>
          <p:cNvGraphicFramePr/>
          <p:nvPr/>
        </p:nvGraphicFramePr>
        <p:xfrm>
          <a:off x="3873101" y="5219166"/>
          <a:ext cx="4431365" cy="74534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8862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62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862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8627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8627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40395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8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800" i="1"/>
                    </a:p>
                  </a:txBody>
                  <a:tcPr marL="34637" marR="34637" marT="11546" marB="11546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324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no</a:t>
                      </a:r>
                      <a:endParaRPr sz="12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8642" marR="58642" marT="58642" marB="58642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go</a:t>
                      </a:r>
                      <a:endParaRPr sz="12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8642" marR="58642" marT="58642" marB="58642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</a:t>
                      </a:r>
                      <a:endParaRPr sz="12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8642" marR="58642" marT="58642" marB="58642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my</a:t>
                      </a:r>
                      <a:endParaRPr sz="12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8642" marR="58642" marT="58642" marB="58642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by</a:t>
                      </a:r>
                      <a:endParaRPr sz="12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8642" marR="58642" marT="58642" marB="58642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324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</a:t>
                      </a:r>
                      <a:endParaRPr sz="12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8642" marR="58642" marT="58642" marB="58642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into</a:t>
                      </a:r>
                      <a:endParaRPr sz="12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8642" marR="58642" marT="58642" marB="58642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out</a:t>
                      </a:r>
                      <a:endParaRPr sz="12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8642" marR="58642" marT="58642" marB="58642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</a:t>
                      </a:r>
                      <a:endParaRPr sz="12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8642" marR="58642" marT="58642" marB="58642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8642" marR="58642" marT="58642" marB="58642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60" name="Google Shape;60;p13"/>
          <p:cNvGraphicFramePr/>
          <p:nvPr/>
        </p:nvGraphicFramePr>
        <p:xfrm>
          <a:off x="3873101" y="6001192"/>
          <a:ext cx="4431224" cy="50287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11078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78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78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0780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2706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8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800" i="1"/>
                    </a:p>
                  </a:txBody>
                  <a:tcPr marL="34637" marR="34637" marT="11546" marB="11546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324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right</a:t>
                      </a:r>
                      <a:endParaRPr sz="12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8642" marR="58642" marT="58642" marB="58642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hard</a:t>
                      </a:r>
                      <a:endParaRPr sz="12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8642" marR="58642" marT="58642" marB="58642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took</a:t>
                      </a:r>
                      <a:endParaRPr sz="12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8642" marR="58642" marT="58642" marB="58642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hear</a:t>
                      </a:r>
                      <a:endParaRPr sz="12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8642" marR="58642" marT="58642" marB="58642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1" name="Google Shape;61;p13"/>
          <p:cNvGraphicFramePr/>
          <p:nvPr/>
        </p:nvGraphicFramePr>
        <p:xfrm>
          <a:off x="3880429" y="1492344"/>
          <a:ext cx="4431352" cy="1080067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11078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78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78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0783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4039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8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13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34637" marR="34637" marT="11546" marB="11546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168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</a:t>
                      </a:r>
                      <a:endParaRPr sz="17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34637" marR="34637" marT="11546" marB="11546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</a:t>
                      </a:r>
                      <a:endParaRPr sz="17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34637" marR="34637" marT="11546" marB="11546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igh</a:t>
                      </a:r>
                      <a:endParaRPr sz="17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34637" marR="34637" marT="11546" marB="11546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 b="1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oa</a:t>
                      </a:r>
                      <a:endParaRPr sz="17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34637" marR="34637" marT="11546" marB="11546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168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17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34637" marR="34637" marT="11546" marB="11546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</a:t>
                      </a:r>
                      <a:endParaRPr sz="17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34637" marR="34637" marT="11546" marB="11546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</a:t>
                      </a:r>
                      <a:endParaRPr sz="17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34637" marR="34637" marT="11546" marB="11546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ur</a:t>
                      </a:r>
                      <a:endParaRPr sz="17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34637" marR="34637" marT="11546" marB="11546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168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17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34637" marR="34637" marT="11546" marB="11546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17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34637" marR="34637" marT="11546" marB="11546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oi</a:t>
                      </a:r>
                      <a:endParaRPr sz="17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34637" marR="34637" marT="11546" marB="11546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endParaRPr sz="17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34637" marR="34637" marT="11546" marB="11546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99336446-84ED-4F49-ABFC-E73072E3F80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7381817" y="263855"/>
            <a:ext cx="766049" cy="751133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B0AF19C-52F3-4876-BEA8-0073A75392C3}"/>
              </a:ext>
            </a:extLst>
          </p:cNvPr>
          <p:cNvSpPr txBox="1"/>
          <p:nvPr/>
        </p:nvSpPr>
        <p:spPr>
          <a:xfrm>
            <a:off x="0" y="293265"/>
            <a:ext cx="12192000" cy="8156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latin typeface="HfW precursive" panose="00000500000000000000" pitchFamily="2" charset="0"/>
                <a:cs typeface="Arial" panose="020B0604020202020204" pitchFamily="34" charset="0"/>
              </a:rPr>
              <a:t>Home learning</a:t>
            </a:r>
            <a:r>
              <a:rPr lang="en-GB" sz="4000" dirty="0">
                <a:latin typeface="HfW precursive" panose="00000500000000000000" pitchFamily="2" charset="0"/>
                <a:cs typeface="Arial" panose="020B0604020202020204" pitchFamily="34" charset="0"/>
              </a:rPr>
              <a:t>: </a:t>
            </a:r>
          </a:p>
          <a:p>
            <a:endParaRPr lang="en-GB" sz="4000" dirty="0">
              <a:latin typeface="HfW precursive" panose="00000500000000000000" pitchFamily="2" charset="0"/>
              <a:cs typeface="Arial" panose="020B0604020202020204" pitchFamily="34" charset="0"/>
            </a:endParaRPr>
          </a:p>
          <a:p>
            <a:r>
              <a:rPr lang="en-GB" sz="4000" b="1" u="sng" dirty="0">
                <a:latin typeface="HfW precursive" panose="00000500000000000000" pitchFamily="2" charset="0"/>
                <a:cs typeface="Arial" panose="020B0604020202020204" pitchFamily="34" charset="0"/>
              </a:rPr>
              <a:t>Regular reading at home is crucial.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HfW precursive" panose="00000500000000000000" pitchFamily="2" charset="0"/>
                <a:cs typeface="Arial" panose="020B0604020202020204" pitchFamily="34" charset="0"/>
              </a:rPr>
              <a:t>Scheme book or e-book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HfW precursive" panose="00000500000000000000" pitchFamily="2" charset="0"/>
                <a:cs typeface="Arial" panose="020B0604020202020204" pitchFamily="34" charset="0"/>
              </a:rPr>
              <a:t>Sharing book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HfW precursive" panose="00000500000000000000" pitchFamily="2" charset="0"/>
                <a:cs typeface="Arial" panose="020B0604020202020204" pitchFamily="34" charset="0"/>
              </a:rPr>
              <a:t>Weekly phonics homework </a:t>
            </a:r>
          </a:p>
          <a:p>
            <a:endParaRPr lang="en-GB" sz="4000" dirty="0">
              <a:latin typeface="HfW precursive" panose="00000500000000000000" pitchFamily="2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b="1" u="sng" dirty="0">
                <a:latin typeface="HfW precursive" panose="00000500000000000000" pitchFamily="2" charset="0"/>
                <a:cs typeface="Arial" panose="020B0604020202020204" pitchFamily="34" charset="0"/>
              </a:rPr>
              <a:t>Maths</a:t>
            </a:r>
            <a:r>
              <a:rPr lang="en-GB" sz="4000" dirty="0">
                <a:latin typeface="HfW precursive" panose="00000500000000000000" pitchFamily="2" charset="0"/>
                <a:cs typeface="Arial" panose="020B0604020202020204" pitchFamily="34" charset="0"/>
              </a:rPr>
              <a:t> – </a:t>
            </a:r>
            <a:r>
              <a:rPr lang="en-GB" sz="3200" dirty="0">
                <a:latin typeface="HfW precursive" panose="00000500000000000000" pitchFamily="2" charset="0"/>
                <a:cs typeface="Arial" panose="020B0604020202020204" pitchFamily="34" charset="0"/>
              </a:rPr>
              <a:t>we will send out half termly activities based on what we have been learning in school for you to practice with your child at home. </a:t>
            </a:r>
          </a:p>
          <a:p>
            <a:endParaRPr lang="en-GB" sz="4000" dirty="0">
              <a:latin typeface="HfW precursive" panose="00000500000000000000" pitchFamily="2" charset="0"/>
              <a:cs typeface="Arial" panose="020B0604020202020204" pitchFamily="34" charset="0"/>
            </a:endParaRPr>
          </a:p>
          <a:p>
            <a:endParaRPr lang="en-GB" sz="4000" dirty="0"/>
          </a:p>
          <a:p>
            <a:endParaRPr lang="en-GB" sz="40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3979852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2E7468D-62F5-4D1A-817F-32CB9E122BC4}"/>
              </a:ext>
            </a:extLst>
          </p:cNvPr>
          <p:cNvSpPr txBox="1"/>
          <p:nvPr/>
        </p:nvSpPr>
        <p:spPr>
          <a:xfrm>
            <a:off x="450575" y="331304"/>
            <a:ext cx="952341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And finally…Please email us via </a:t>
            </a:r>
            <a:r>
              <a:rPr lang="en-GB" sz="3600" dirty="0">
                <a:hlinkClick r:id="rId2"/>
              </a:rPr>
              <a:t>year1@englishmartyrs.school</a:t>
            </a:r>
            <a:r>
              <a:rPr lang="en-GB" sz="3600" dirty="0"/>
              <a:t> or contact us on Tapestry with any queries or worries.  </a:t>
            </a:r>
          </a:p>
        </p:txBody>
      </p:sp>
      <p:pic>
        <p:nvPicPr>
          <p:cNvPr id="4100" name="Picture 4" descr="Image result for happy clip art">
            <a:extLst>
              <a:ext uri="{FF2B5EF4-FFF2-40B4-BE49-F238E27FC236}">
                <a16:creationId xmlns:a16="http://schemas.microsoft.com/office/drawing/2014/main" id="{1884EAD9-C256-43E6-B97F-7A58F8EEA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2472" y="3944625"/>
            <a:ext cx="3960519" cy="2631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Image result for question mark clip art">
            <a:extLst>
              <a:ext uri="{FF2B5EF4-FFF2-40B4-BE49-F238E27FC236}">
                <a16:creationId xmlns:a16="http://schemas.microsoft.com/office/drawing/2014/main" id="{2C8E8E47-811B-4993-88EF-87FC74A713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6099" y="756637"/>
            <a:ext cx="1332133" cy="2011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A3B3C08-8624-4E65-B5F3-D64C89586D11}"/>
              </a:ext>
            </a:extLst>
          </p:cNvPr>
          <p:cNvSpPr txBox="1"/>
          <p:nvPr/>
        </p:nvSpPr>
        <p:spPr>
          <a:xfrm>
            <a:off x="5892537" y="4268118"/>
            <a:ext cx="6096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We’re looking forward to a fantastic year!</a:t>
            </a:r>
          </a:p>
          <a:p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14061076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6BE9B26029FB46B06F6D58E138F636" ma:contentTypeVersion="13" ma:contentTypeDescription="Create a new document." ma:contentTypeScope="" ma:versionID="a5e7cdd762d31b2f5106caa66da51411">
  <xsd:schema xmlns:xsd="http://www.w3.org/2001/XMLSchema" xmlns:xs="http://www.w3.org/2001/XMLSchema" xmlns:p="http://schemas.microsoft.com/office/2006/metadata/properties" xmlns:ns2="1b3880f1-b143-4d03-bd07-edf881303808" xmlns:ns3="b8a89b5c-a57a-41b6-9d10-92167fe872e5" targetNamespace="http://schemas.microsoft.com/office/2006/metadata/properties" ma:root="true" ma:fieldsID="b589f987c3fcc7a56c891b0178aeaeba" ns2:_="" ns3:_="">
    <xsd:import namespace="1b3880f1-b143-4d03-bd07-edf881303808"/>
    <xsd:import namespace="b8a89b5c-a57a-41b6-9d10-92167fe872e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b3880f1-b143-4d03-bd07-edf88130380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5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ec96c3fa-a690-4951-b2cd-c9e2b8e9b9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a89b5c-a57a-41b6-9d10-92167fe872e5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6abefa6b-2261-4382-9e0a-99d020f5b0f6}" ma:internalName="TaxCatchAll" ma:showField="CatchAllData" ma:web="b8a89b5c-a57a-41b6-9d10-92167fe872e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b3880f1-b143-4d03-bd07-edf881303808">
      <Terms xmlns="http://schemas.microsoft.com/office/infopath/2007/PartnerControls"/>
    </lcf76f155ced4ddcb4097134ff3c332f>
    <TaxCatchAll xmlns="b8a89b5c-a57a-41b6-9d10-92167fe872e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169C2A1-EA0A-44D7-8E9B-3CEA56387D3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b3880f1-b143-4d03-bd07-edf881303808"/>
    <ds:schemaRef ds:uri="b8a89b5c-a57a-41b6-9d10-92167fe872e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051563E-780C-41D4-872D-457DE6B7968D}">
  <ds:schemaRefs>
    <ds:schemaRef ds:uri="http://schemas.microsoft.com/office/2006/metadata/properties"/>
    <ds:schemaRef ds:uri="http://schemas.microsoft.com/office/infopath/2007/PartnerControls"/>
    <ds:schemaRef ds:uri="1b3880f1-b143-4d03-bd07-edf881303808"/>
    <ds:schemaRef ds:uri="b8a89b5c-a57a-41b6-9d10-92167fe872e5"/>
  </ds:schemaRefs>
</ds:datastoreItem>
</file>

<file path=customXml/itemProps3.xml><?xml version="1.0" encoding="utf-8"?>
<ds:datastoreItem xmlns:ds="http://schemas.openxmlformats.org/officeDocument/2006/customXml" ds:itemID="{BAB4D532-7671-4E2E-A055-805A90F2662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1119</TotalTime>
  <Words>566</Words>
  <Application>Microsoft Office PowerPoint</Application>
  <PresentationFormat>Widescreen</PresentationFormat>
  <Paragraphs>118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ABeeZee</vt:lpstr>
      <vt:lpstr>Aptos</vt:lpstr>
      <vt:lpstr>Arial</vt:lpstr>
      <vt:lpstr>Calibri</vt:lpstr>
      <vt:lpstr>Calibri Light</vt:lpstr>
      <vt:lpstr>HfW cursive</vt:lpstr>
      <vt:lpstr>HfW precursive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1</dc:title>
  <dc:creator>User</dc:creator>
  <cp:lastModifiedBy>Jeanette Dennehy</cp:lastModifiedBy>
  <cp:revision>64</cp:revision>
  <dcterms:created xsi:type="dcterms:W3CDTF">2018-09-16T18:37:04Z</dcterms:created>
  <dcterms:modified xsi:type="dcterms:W3CDTF">2026-09-15T13:33:16Z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0x010100AA6BE9B26029FB46B06F6D58E138F636</vt:lpwstr>
  </property>
  <property fmtid="{D5CDD505-2E9C-101B-9397-08002B2CF9AE}" pid="3" name="Order">
    <vt:r8>5273000</vt:r8>
  </property>
  <property fmtid="{D5CDD505-2E9C-101B-9397-08002B2CF9AE}" pid="4" name="MediaServiceImageTags">
    <vt:lpwstr/>
  </property>
</Properties>
</file>