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4"/>
  </p:sldMasterIdLst>
  <p:notesMasterIdLst>
    <p:notesMasterId r:id="rId28"/>
  </p:notesMasterIdLst>
  <p:handoutMasterIdLst>
    <p:handoutMasterId r:id="rId29"/>
  </p:handoutMasterIdLst>
  <p:sldIdLst>
    <p:sldId id="257" r:id="rId5"/>
    <p:sldId id="270" r:id="rId6"/>
    <p:sldId id="310" r:id="rId7"/>
    <p:sldId id="300" r:id="rId8"/>
    <p:sldId id="301" r:id="rId9"/>
    <p:sldId id="293" r:id="rId10"/>
    <p:sldId id="279" r:id="rId11"/>
    <p:sldId id="309" r:id="rId12"/>
    <p:sldId id="259" r:id="rId13"/>
    <p:sldId id="278" r:id="rId14"/>
    <p:sldId id="261" r:id="rId15"/>
    <p:sldId id="291" r:id="rId16"/>
    <p:sldId id="315" r:id="rId17"/>
    <p:sldId id="316" r:id="rId18"/>
    <p:sldId id="297" r:id="rId19"/>
    <p:sldId id="298" r:id="rId20"/>
    <p:sldId id="264" r:id="rId21"/>
    <p:sldId id="277" r:id="rId22"/>
    <p:sldId id="311" r:id="rId23"/>
    <p:sldId id="258" r:id="rId24"/>
    <p:sldId id="313" r:id="rId25"/>
    <p:sldId id="314" r:id="rId26"/>
    <p:sldId id="303"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81D9"/>
    <a:srgbClr val="FED0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160C6E-3146-4BD0-87FA-4741420B6F3B}" v="76" dt="2026-09-16T17:28:10.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343" autoAdjust="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Neve" userId="a67f3e5c-03c3-41ed-a19f-3e6bc47e2d69" providerId="ADAL" clId="{5370303C-3D04-4F29-AE7A-05AD67EB62C7}"/>
    <pc:docChg chg="custSel modSld">
      <pc:chgData name="James Neve" userId="a67f3e5c-03c3-41ed-a19f-3e6bc47e2d69" providerId="ADAL" clId="{5370303C-3D04-4F29-AE7A-05AD67EB62C7}" dt="2026-09-11T13:04:36.033" v="161" actId="27636"/>
      <pc:docMkLst>
        <pc:docMk/>
      </pc:docMkLst>
      <pc:sldChg chg="modSp mod">
        <pc:chgData name="James Neve" userId="a67f3e5c-03c3-41ed-a19f-3e6bc47e2d69" providerId="ADAL" clId="{5370303C-3D04-4F29-AE7A-05AD67EB62C7}" dt="2026-09-11T13:01:55.167" v="61" actId="20577"/>
        <pc:sldMkLst>
          <pc:docMk/>
          <pc:sldMk cId="3038903623" sldId="257"/>
        </pc:sldMkLst>
        <pc:spChg chg="mod">
          <ac:chgData name="James Neve" userId="a67f3e5c-03c3-41ed-a19f-3e6bc47e2d69" providerId="ADAL" clId="{5370303C-3D04-4F29-AE7A-05AD67EB62C7}" dt="2026-09-11T13:01:55.167" v="61" actId="20577"/>
          <ac:spMkLst>
            <pc:docMk/>
            <pc:sldMk cId="3038903623" sldId="257"/>
            <ac:spMk id="4" creationId="{00000000-0000-0000-0000-000000000000}"/>
          </ac:spMkLst>
        </pc:spChg>
      </pc:sldChg>
      <pc:sldChg chg="modSp mod">
        <pc:chgData name="James Neve" userId="a67f3e5c-03c3-41ed-a19f-3e6bc47e2d69" providerId="ADAL" clId="{5370303C-3D04-4F29-AE7A-05AD67EB62C7}" dt="2026-09-11T13:03:43.580" v="90" actId="20577"/>
        <pc:sldMkLst>
          <pc:docMk/>
          <pc:sldMk cId="2344874035" sldId="264"/>
        </pc:sldMkLst>
        <pc:spChg chg="mod">
          <ac:chgData name="James Neve" userId="a67f3e5c-03c3-41ed-a19f-3e6bc47e2d69" providerId="ADAL" clId="{5370303C-3D04-4F29-AE7A-05AD67EB62C7}" dt="2026-09-11T13:03:43.580" v="90" actId="20577"/>
          <ac:spMkLst>
            <pc:docMk/>
            <pc:sldMk cId="2344874035" sldId="264"/>
            <ac:spMk id="2" creationId="{00000000-0000-0000-0000-000000000000}"/>
          </ac:spMkLst>
        </pc:spChg>
        <pc:spChg chg="mod">
          <ac:chgData name="James Neve" userId="a67f3e5c-03c3-41ed-a19f-3e6bc47e2d69" providerId="ADAL" clId="{5370303C-3D04-4F29-AE7A-05AD67EB62C7}" dt="2026-09-11T13:03:38.339" v="76" actId="20577"/>
          <ac:spMkLst>
            <pc:docMk/>
            <pc:sldMk cId="2344874035" sldId="264"/>
            <ac:spMk id="4" creationId="{00000000-0000-0000-0000-000000000000}"/>
          </ac:spMkLst>
        </pc:spChg>
      </pc:sldChg>
      <pc:sldChg chg="modSp mod">
        <pc:chgData name="James Neve" userId="a67f3e5c-03c3-41ed-a19f-3e6bc47e2d69" providerId="ADAL" clId="{5370303C-3D04-4F29-AE7A-05AD67EB62C7}" dt="2026-09-11T13:04:08.348" v="92" actId="20577"/>
        <pc:sldMkLst>
          <pc:docMk/>
          <pc:sldMk cId="1609500587" sldId="277"/>
        </pc:sldMkLst>
        <pc:spChg chg="mod">
          <ac:chgData name="James Neve" userId="a67f3e5c-03c3-41ed-a19f-3e6bc47e2d69" providerId="ADAL" clId="{5370303C-3D04-4F29-AE7A-05AD67EB62C7}" dt="2026-09-11T13:04:08.348" v="92" actId="20577"/>
          <ac:spMkLst>
            <pc:docMk/>
            <pc:sldMk cId="1609500587" sldId="277"/>
            <ac:spMk id="2" creationId="{00000000-0000-0000-0000-000000000000}"/>
          </ac:spMkLst>
        </pc:spChg>
      </pc:sldChg>
      <pc:sldChg chg="modSp mod">
        <pc:chgData name="James Neve" userId="a67f3e5c-03c3-41ed-a19f-3e6bc47e2d69" providerId="ADAL" clId="{5370303C-3D04-4F29-AE7A-05AD67EB62C7}" dt="2026-09-11T13:03:11.831" v="67" actId="20577"/>
        <pc:sldMkLst>
          <pc:docMk/>
          <pc:sldMk cId="2007206769" sldId="291"/>
        </pc:sldMkLst>
        <pc:spChg chg="mod">
          <ac:chgData name="James Neve" userId="a67f3e5c-03c3-41ed-a19f-3e6bc47e2d69" providerId="ADAL" clId="{5370303C-3D04-4F29-AE7A-05AD67EB62C7}" dt="2026-09-11T13:03:11.831" v="67" actId="20577"/>
          <ac:spMkLst>
            <pc:docMk/>
            <pc:sldMk cId="2007206769" sldId="291"/>
            <ac:spMk id="7" creationId="{86C23FA4-3B63-8946-870A-25A93B796DC5}"/>
          </ac:spMkLst>
        </pc:spChg>
      </pc:sldChg>
      <pc:sldChg chg="addSp delSp modSp mod">
        <pc:chgData name="James Neve" userId="a67f3e5c-03c3-41ed-a19f-3e6bc47e2d69" providerId="ADAL" clId="{5370303C-3D04-4F29-AE7A-05AD67EB62C7}" dt="2026-09-11T13:02:38.144" v="65" actId="14100"/>
        <pc:sldMkLst>
          <pc:docMk/>
          <pc:sldMk cId="3489146613" sldId="310"/>
        </pc:sldMkLst>
      </pc:sldChg>
      <pc:sldChg chg="modSp mod modAnim">
        <pc:chgData name="James Neve" userId="a67f3e5c-03c3-41ed-a19f-3e6bc47e2d69" providerId="ADAL" clId="{5370303C-3D04-4F29-AE7A-05AD67EB62C7}" dt="2026-09-11T13:04:36.033" v="161" actId="27636"/>
        <pc:sldMkLst>
          <pc:docMk/>
          <pc:sldMk cId="30855237" sldId="311"/>
        </pc:sldMkLst>
        <pc:spChg chg="mod">
          <ac:chgData name="James Neve" userId="a67f3e5c-03c3-41ed-a19f-3e6bc47e2d69" providerId="ADAL" clId="{5370303C-3D04-4F29-AE7A-05AD67EB62C7}" dt="2026-09-11T13:04:36.033" v="161" actId="27636"/>
          <ac:spMkLst>
            <pc:docMk/>
            <pc:sldMk cId="30855237" sldId="311"/>
            <ac:spMk id="5" creationId="{15FB6E04-C8C9-4D8A-8B17-31538C67004F}"/>
          </ac:spMkLst>
        </pc:spChg>
        <pc:spChg chg="mod">
          <ac:chgData name="James Neve" userId="a67f3e5c-03c3-41ed-a19f-3e6bc47e2d69" providerId="ADAL" clId="{5370303C-3D04-4F29-AE7A-05AD67EB62C7}" dt="2026-09-11T13:04:36.033" v="160" actId="27636"/>
          <ac:spMkLst>
            <pc:docMk/>
            <pc:sldMk cId="30855237" sldId="311"/>
            <ac:spMk id="6" creationId="{C945C6CF-1C26-49D6-A617-1D5E419A96EF}"/>
          </ac:spMkLst>
        </pc:spChg>
      </pc:sldChg>
    </pc:docChg>
  </pc:docChgLst>
  <pc:docChgLst>
    <pc:chgData name="James Neve" userId="a67f3e5c-03c3-41ed-a19f-3e6bc47e2d69" providerId="ADAL" clId="{BFF8396C-51A8-4671-A287-ED6D0528C74C}"/>
    <pc:docChg chg="custSel addSld modSld">
      <pc:chgData name="James Neve" userId="a67f3e5c-03c3-41ed-a19f-3e6bc47e2d69" providerId="ADAL" clId="{BFF8396C-51A8-4671-A287-ED6D0528C74C}" dt="2026-09-16T17:28:10.213" v="529" actId="20577"/>
      <pc:docMkLst>
        <pc:docMk/>
      </pc:docMkLst>
      <pc:sldChg chg="modSp mod">
        <pc:chgData name="James Neve" userId="a67f3e5c-03c3-41ed-a19f-3e6bc47e2d69" providerId="ADAL" clId="{BFF8396C-51A8-4671-A287-ED6D0528C74C}" dt="2026-09-16T11:37:49.209" v="12" actId="20577"/>
        <pc:sldMkLst>
          <pc:docMk/>
          <pc:sldMk cId="1307878206" sldId="261"/>
        </pc:sldMkLst>
        <pc:spChg chg="mod">
          <ac:chgData name="James Neve" userId="a67f3e5c-03c3-41ed-a19f-3e6bc47e2d69" providerId="ADAL" clId="{BFF8396C-51A8-4671-A287-ED6D0528C74C}" dt="2026-09-16T11:37:49.209" v="12" actId="20577"/>
          <ac:spMkLst>
            <pc:docMk/>
            <pc:sldMk cId="1307878206" sldId="261"/>
            <ac:spMk id="2" creationId="{00000000-0000-0000-0000-000000000000}"/>
          </ac:spMkLst>
        </pc:spChg>
      </pc:sldChg>
      <pc:sldChg chg="addSp delSp modSp mod">
        <pc:chgData name="James Neve" userId="a67f3e5c-03c3-41ed-a19f-3e6bc47e2d69" providerId="ADAL" clId="{BFF8396C-51A8-4671-A287-ED6D0528C74C}" dt="2026-09-16T11:37:01.982" v="4" actId="1076"/>
        <pc:sldMkLst>
          <pc:docMk/>
          <pc:sldMk cId="3489146613" sldId="310"/>
        </pc:sldMkLst>
        <pc:picChg chg="add mod">
          <ac:chgData name="James Neve" userId="a67f3e5c-03c3-41ed-a19f-3e6bc47e2d69" providerId="ADAL" clId="{BFF8396C-51A8-4671-A287-ED6D0528C74C}" dt="2026-09-16T11:37:01.982" v="4" actId="1076"/>
          <ac:picMkLst>
            <pc:docMk/>
            <pc:sldMk cId="3489146613" sldId="310"/>
            <ac:picMk id="3" creationId="{46E6D59B-392B-1E52-744F-634B4BAE9275}"/>
          </ac:picMkLst>
        </pc:picChg>
        <pc:picChg chg="del">
          <ac:chgData name="James Neve" userId="a67f3e5c-03c3-41ed-a19f-3e6bc47e2d69" providerId="ADAL" clId="{BFF8396C-51A8-4671-A287-ED6D0528C74C}" dt="2026-09-16T11:36:51.868" v="0" actId="478"/>
          <ac:picMkLst>
            <pc:docMk/>
            <pc:sldMk cId="3489146613" sldId="310"/>
            <ac:picMk id="4" creationId="{7E461BF8-ED9E-B918-5744-81C567B331C9}"/>
          </ac:picMkLst>
        </pc:picChg>
      </pc:sldChg>
      <pc:sldChg chg="delSp modSp mod modAnim">
        <pc:chgData name="James Neve" userId="a67f3e5c-03c3-41ed-a19f-3e6bc47e2d69" providerId="ADAL" clId="{BFF8396C-51A8-4671-A287-ED6D0528C74C}" dt="2026-09-16T17:28:10.213" v="529" actId="20577"/>
        <pc:sldMkLst>
          <pc:docMk/>
          <pc:sldMk cId="30855237" sldId="311"/>
        </pc:sldMkLst>
        <pc:spChg chg="mod">
          <ac:chgData name="James Neve" userId="a67f3e5c-03c3-41ed-a19f-3e6bc47e2d69" providerId="ADAL" clId="{BFF8396C-51A8-4671-A287-ED6D0528C74C}" dt="2026-09-16T17:28:10.213" v="529" actId="20577"/>
          <ac:spMkLst>
            <pc:docMk/>
            <pc:sldMk cId="30855237" sldId="311"/>
            <ac:spMk id="5" creationId="{15FB6E04-C8C9-4D8A-8B17-31538C67004F}"/>
          </ac:spMkLst>
        </pc:spChg>
        <pc:picChg chg="del">
          <ac:chgData name="James Neve" userId="a67f3e5c-03c3-41ed-a19f-3e6bc47e2d69" providerId="ADAL" clId="{BFF8396C-51A8-4671-A287-ED6D0528C74C}" dt="2026-09-16T17:28:04.075" v="453" actId="478"/>
          <ac:picMkLst>
            <pc:docMk/>
            <pc:sldMk cId="30855237" sldId="311"/>
            <ac:picMk id="7" creationId="{96E6DCBE-BC0F-4DBA-8375-2495F5E82312}"/>
          </ac:picMkLst>
        </pc:picChg>
        <pc:picChg chg="del">
          <ac:chgData name="James Neve" userId="a67f3e5c-03c3-41ed-a19f-3e6bc47e2d69" providerId="ADAL" clId="{BFF8396C-51A8-4671-A287-ED6D0528C74C}" dt="2026-09-16T17:28:01.541" v="452" actId="478"/>
          <ac:picMkLst>
            <pc:docMk/>
            <pc:sldMk cId="30855237" sldId="311"/>
            <ac:picMk id="8" creationId="{336C0329-D895-4533-907F-95B29B7E254E}"/>
          </ac:picMkLst>
        </pc:picChg>
      </pc:sldChg>
      <pc:sldChg chg="modSp new mod">
        <pc:chgData name="James Neve" userId="a67f3e5c-03c3-41ed-a19f-3e6bc47e2d69" providerId="ADAL" clId="{BFF8396C-51A8-4671-A287-ED6D0528C74C}" dt="2026-09-16T12:16:53.995" v="451" actId="2711"/>
        <pc:sldMkLst>
          <pc:docMk/>
          <pc:sldMk cId="3682579452" sldId="316"/>
        </pc:sldMkLst>
        <pc:spChg chg="mod">
          <ac:chgData name="James Neve" userId="a67f3e5c-03c3-41ed-a19f-3e6bc47e2d69" providerId="ADAL" clId="{BFF8396C-51A8-4671-A287-ED6D0528C74C}" dt="2026-09-16T12:16:48.563" v="450" actId="2711"/>
          <ac:spMkLst>
            <pc:docMk/>
            <pc:sldMk cId="3682579452" sldId="316"/>
            <ac:spMk id="2" creationId="{CE7F42D3-82FF-5D2A-D05A-E3D015305BE9}"/>
          </ac:spMkLst>
        </pc:spChg>
        <pc:spChg chg="mod">
          <ac:chgData name="James Neve" userId="a67f3e5c-03c3-41ed-a19f-3e6bc47e2d69" providerId="ADAL" clId="{BFF8396C-51A8-4671-A287-ED6D0528C74C}" dt="2026-09-16T12:16:53.995" v="451" actId="2711"/>
          <ac:spMkLst>
            <pc:docMk/>
            <pc:sldMk cId="3682579452" sldId="316"/>
            <ac:spMk id="3" creationId="{C8ABFB3E-65D4-92B8-4837-77C850F7425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78EF8A5-23CB-4380-B84B-201DE2F990C6}" type="datetimeFigureOut">
              <a:rPr lang="en-GB" smtClean="0"/>
              <a:t>16/09/2026</a:t>
            </a:fld>
            <a:endParaRPr lang="en-GB" dirty="0"/>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74F3897-70F3-4D30-9D99-72CBCAB262DF}" type="slidenum">
              <a:rPr lang="en-GB" smtClean="0"/>
              <a:t>‹#›</a:t>
            </a:fld>
            <a:endParaRPr lang="en-GB" dirty="0"/>
          </a:p>
        </p:txBody>
      </p:sp>
    </p:spTree>
    <p:extLst>
      <p:ext uri="{BB962C8B-B14F-4D97-AF65-F5344CB8AC3E}">
        <p14:creationId xmlns:p14="http://schemas.microsoft.com/office/powerpoint/2010/main" val="8348586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BCDA97-1836-433B-8487-392A7B052B4A}" type="datetimeFigureOut">
              <a:rPr lang="en-GB" smtClean="0"/>
              <a:t>16/09/2026</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C8C66CA4-E476-4EB2-B889-6C3DC5EC9412}" type="slidenum">
              <a:rPr lang="en-GB" smtClean="0"/>
              <a:t>‹#›</a:t>
            </a:fld>
            <a:endParaRPr lang="en-GB" dirty="0"/>
          </a:p>
        </p:txBody>
      </p:sp>
    </p:spTree>
    <p:extLst>
      <p:ext uri="{BB962C8B-B14F-4D97-AF65-F5344CB8AC3E}">
        <p14:creationId xmlns:p14="http://schemas.microsoft.com/office/powerpoint/2010/main" val="2909818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66CA4-E476-4EB2-B889-6C3DC5EC9412}" type="slidenum">
              <a:rPr lang="en-GB" smtClean="0"/>
              <a:t>17</a:t>
            </a:fld>
            <a:endParaRPr lang="en-GB" dirty="0"/>
          </a:p>
        </p:txBody>
      </p:sp>
    </p:spTree>
    <p:extLst>
      <p:ext uri="{BB962C8B-B14F-4D97-AF65-F5344CB8AC3E}">
        <p14:creationId xmlns:p14="http://schemas.microsoft.com/office/powerpoint/2010/main" val="722053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787790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3590715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365980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4033303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004827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14412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607939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918803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40989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4051091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16/09/2026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1287855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71A6F-ED2A-4742-B76E-71A2E24FD4D4}" type="datetimeFigureOut">
              <a:rPr lang="en-GB" smtClean="0"/>
              <a:t>16/09/2026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46A7F9-96EF-47E9-9C1F-9521FEEB8761}" type="slidenum">
              <a:rPr lang="en-GB" smtClean="0"/>
              <a:t>‹#›</a:t>
            </a:fld>
            <a:endParaRPr lang="en-GB" dirty="0"/>
          </a:p>
        </p:txBody>
      </p:sp>
    </p:spTree>
    <p:extLst>
      <p:ext uri="{BB962C8B-B14F-4D97-AF65-F5344CB8AC3E}">
        <p14:creationId xmlns:p14="http://schemas.microsoft.com/office/powerpoint/2010/main" val="2574532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4963" y="599869"/>
            <a:ext cx="10858501" cy="3785652"/>
          </a:xfrm>
          <a:prstGeom prst="rect">
            <a:avLst/>
          </a:prstGeom>
          <a:noFill/>
        </p:spPr>
        <p:txBody>
          <a:bodyPr wrap="square" rtlCol="0">
            <a:spAutoFit/>
          </a:bodyPr>
          <a:lstStyle/>
          <a:p>
            <a:pPr algn="ctr"/>
            <a:endParaRPr lang="en-GB" sz="3600" i="1" dirty="0">
              <a:solidFill>
                <a:schemeClr val="accent6">
                  <a:lumMod val="75000"/>
                </a:schemeClr>
              </a:solidFill>
              <a:latin typeface="HfW cursive" panose="00000500000000000000" pitchFamily="2" charset="0"/>
            </a:endParaRPr>
          </a:p>
          <a:p>
            <a:pPr algn="ctr"/>
            <a:endParaRPr lang="en-GB" sz="4000" dirty="0">
              <a:solidFill>
                <a:schemeClr val="accent6">
                  <a:lumMod val="75000"/>
                </a:schemeClr>
              </a:solidFill>
              <a:latin typeface="HfW cursive" panose="00000500000000000000" pitchFamily="2" charset="0"/>
            </a:endParaRPr>
          </a:p>
          <a:p>
            <a:pPr algn="ctr"/>
            <a:endParaRPr lang="en-GB" sz="4000" dirty="0">
              <a:solidFill>
                <a:schemeClr val="accent6">
                  <a:lumMod val="75000"/>
                </a:schemeClr>
              </a:solidFill>
              <a:latin typeface="HfW cursive" panose="00000500000000000000" pitchFamily="2" charset="0"/>
            </a:endParaRPr>
          </a:p>
          <a:p>
            <a:pPr algn="ctr"/>
            <a:r>
              <a:rPr lang="en-GB" sz="4000" dirty="0">
                <a:latin typeface="HfW cursive" panose="00000500000000000000" pitchFamily="2" charset="0"/>
              </a:rPr>
              <a:t> </a:t>
            </a:r>
          </a:p>
          <a:p>
            <a:pPr algn="ctr"/>
            <a:endParaRPr lang="en-GB" sz="4000" dirty="0">
              <a:latin typeface="HfW cursive" panose="00000500000000000000" pitchFamily="2" charset="0"/>
            </a:endParaRPr>
          </a:p>
          <a:p>
            <a:pPr algn="ctr"/>
            <a:r>
              <a:rPr lang="en-GB" sz="4000" dirty="0">
                <a:latin typeface="HfW cursive" panose="00000500000000000000" pitchFamily="2" charset="0"/>
              </a:rPr>
              <a:t>	</a:t>
            </a:r>
          </a:p>
        </p:txBody>
      </p:sp>
      <p:sp>
        <p:nvSpPr>
          <p:cNvPr id="5" name="TextBox 4"/>
          <p:cNvSpPr txBox="1"/>
          <p:nvPr/>
        </p:nvSpPr>
        <p:spPr>
          <a:xfrm>
            <a:off x="5220448" y="1655242"/>
            <a:ext cx="8441871" cy="523220"/>
          </a:xfrm>
          <a:prstGeom prst="rect">
            <a:avLst/>
          </a:prstGeom>
          <a:noFill/>
        </p:spPr>
        <p:txBody>
          <a:bodyPr wrap="square" rtlCol="0">
            <a:spAutoFit/>
          </a:bodyPr>
          <a:lstStyle/>
          <a:p>
            <a:r>
              <a:rPr lang="en-GB" sz="2800" dirty="0">
                <a:latin typeface="HfW cursive" panose="00000500000000000000" pitchFamily="2" charset="0"/>
              </a:rPr>
              <a:t> </a:t>
            </a:r>
          </a:p>
        </p:txBody>
      </p:sp>
      <p:pic>
        <p:nvPicPr>
          <p:cNvPr id="6" name="Picture 5">
            <a:extLst>
              <a:ext uri="{FF2B5EF4-FFF2-40B4-BE49-F238E27FC236}">
                <a16:creationId xmlns:a16="http://schemas.microsoft.com/office/drawing/2014/main" id="{547EDEA6-E82F-4992-A077-3841441B3F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2892" y="3827390"/>
            <a:ext cx="1939108" cy="1939108"/>
          </a:xfrm>
          <a:prstGeom prst="rect">
            <a:avLst/>
          </a:prstGeom>
        </p:spPr>
      </p:pic>
      <p:pic>
        <p:nvPicPr>
          <p:cNvPr id="8" name="Picture 7">
            <a:extLst>
              <a:ext uri="{FF2B5EF4-FFF2-40B4-BE49-F238E27FC236}">
                <a16:creationId xmlns:a16="http://schemas.microsoft.com/office/drawing/2014/main" id="{EA32D628-2C92-9470-C15F-5F2BB0FD54CF}"/>
              </a:ext>
            </a:extLst>
          </p:cNvPr>
          <p:cNvPicPr>
            <a:picLocks noChangeAspect="1"/>
          </p:cNvPicPr>
          <p:nvPr/>
        </p:nvPicPr>
        <p:blipFill>
          <a:blip r:embed="rId3"/>
          <a:stretch>
            <a:fillRect/>
          </a:stretch>
        </p:blipFill>
        <p:spPr>
          <a:xfrm>
            <a:off x="1870894" y="320421"/>
            <a:ext cx="7862720" cy="2948520"/>
          </a:xfrm>
          <a:prstGeom prst="rect">
            <a:avLst/>
          </a:prstGeom>
        </p:spPr>
      </p:pic>
      <p:sp>
        <p:nvSpPr>
          <p:cNvPr id="4" name="Rectangle 3"/>
          <p:cNvSpPr/>
          <p:nvPr/>
        </p:nvSpPr>
        <p:spPr>
          <a:xfrm>
            <a:off x="818802" y="3548389"/>
            <a:ext cx="8282667" cy="4093428"/>
          </a:xfrm>
          <a:prstGeom prst="rect">
            <a:avLst/>
          </a:prstGeom>
        </p:spPr>
        <p:txBody>
          <a:bodyPr wrap="square">
            <a:spAutoFit/>
          </a:bodyPr>
          <a:lstStyle/>
          <a:p>
            <a:r>
              <a:rPr lang="en-GB" sz="3200" dirty="0">
                <a:latin typeface="HfW cursive semibold" panose="00000700000000000000" pitchFamily="2" charset="0"/>
              </a:rPr>
              <a:t>Mr Neve - Class Teacher  </a:t>
            </a:r>
          </a:p>
          <a:p>
            <a:r>
              <a:rPr lang="en-GB" sz="3200" dirty="0">
                <a:latin typeface="HfW cursive semibold" panose="00000700000000000000" pitchFamily="2" charset="0"/>
              </a:rPr>
              <a:t>        </a:t>
            </a:r>
          </a:p>
          <a:p>
            <a:r>
              <a:rPr lang="en-GB" sz="3200" dirty="0">
                <a:latin typeface="HfW cursive semibold" panose="00000700000000000000" pitchFamily="2" charset="0"/>
              </a:rPr>
              <a:t>Teaching Assistant – Mrs Kingston- Monday to Thursday</a:t>
            </a:r>
          </a:p>
          <a:p>
            <a:r>
              <a:rPr lang="en-GB" sz="3200" dirty="0">
                <a:latin typeface="HfW cursive semibold" panose="00000700000000000000" pitchFamily="2" charset="0"/>
              </a:rPr>
              <a:t>Mrs Wickens- Friday</a:t>
            </a:r>
          </a:p>
          <a:p>
            <a:endParaRPr lang="en-GB" sz="3200" dirty="0">
              <a:latin typeface="HfW cursive semibold" panose="00000700000000000000" pitchFamily="2" charset="0"/>
            </a:endParaRPr>
          </a:p>
          <a:p>
            <a:endParaRPr lang="en-GB" sz="3200" dirty="0">
              <a:latin typeface="HfW cursive semibold" panose="00000700000000000000" pitchFamily="2" charset="0"/>
            </a:endParaRPr>
          </a:p>
          <a:p>
            <a:endParaRPr lang="en-GB" sz="3600" dirty="0"/>
          </a:p>
        </p:txBody>
      </p:sp>
    </p:spTree>
    <p:extLst>
      <p:ext uri="{BB962C8B-B14F-4D97-AF65-F5344CB8AC3E}">
        <p14:creationId xmlns:p14="http://schemas.microsoft.com/office/powerpoint/2010/main" val="3038903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0932" y="829559"/>
            <a:ext cx="3917560" cy="39175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9442" y="5226646"/>
            <a:ext cx="12138517" cy="923330"/>
          </a:xfrm>
          <a:prstGeom prst="rect">
            <a:avLst/>
          </a:prstGeom>
        </p:spPr>
        <p:txBody>
          <a:bodyPr wrap="square">
            <a:spAutoFit/>
          </a:bodyPr>
          <a:lstStyle/>
          <a:p>
            <a:pPr lvl="0" algn="ctr"/>
            <a:r>
              <a:rPr lang="en-US" sz="5400" b="1" dirty="0">
                <a:ln/>
              </a:rPr>
              <a:t>year6@englishmartyrs.school</a:t>
            </a:r>
          </a:p>
        </p:txBody>
      </p:sp>
      <p:sp>
        <p:nvSpPr>
          <p:cNvPr id="3" name="TextBox 2"/>
          <p:cNvSpPr txBox="1"/>
          <p:nvPr/>
        </p:nvSpPr>
        <p:spPr>
          <a:xfrm>
            <a:off x="340844" y="849347"/>
            <a:ext cx="6666012" cy="1384995"/>
          </a:xfrm>
          <a:prstGeom prst="rect">
            <a:avLst/>
          </a:prstGeom>
          <a:noFill/>
        </p:spPr>
        <p:txBody>
          <a:bodyPr wrap="square" rtlCol="0">
            <a:spAutoFit/>
          </a:bodyPr>
          <a:lstStyle/>
          <a:p>
            <a:r>
              <a:rPr lang="en-GB" sz="2800" dirty="0"/>
              <a:t>If you have any concerns, queries or anything you would like us to be aware of then please email our year 6 email address: </a:t>
            </a:r>
          </a:p>
        </p:txBody>
      </p:sp>
    </p:spTree>
    <p:extLst>
      <p:ext uri="{BB962C8B-B14F-4D97-AF65-F5344CB8AC3E}">
        <p14:creationId xmlns:p14="http://schemas.microsoft.com/office/powerpoint/2010/main" val="3721478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E6D59B-392B-1E52-744F-634B4BAE9275}"/>
              </a:ext>
            </a:extLst>
          </p:cNvPr>
          <p:cNvPicPr>
            <a:picLocks noChangeAspect="1"/>
          </p:cNvPicPr>
          <p:nvPr/>
        </p:nvPicPr>
        <p:blipFill>
          <a:blip r:embed="rId2"/>
          <a:stretch>
            <a:fillRect/>
          </a:stretch>
        </p:blipFill>
        <p:spPr>
          <a:xfrm>
            <a:off x="619649" y="-186091"/>
            <a:ext cx="10952702" cy="7044091"/>
          </a:xfrm>
          <a:prstGeom prst="rect">
            <a:avLst/>
          </a:prstGeom>
        </p:spPr>
      </p:pic>
    </p:spTree>
    <p:extLst>
      <p:ext uri="{BB962C8B-B14F-4D97-AF65-F5344CB8AC3E}">
        <p14:creationId xmlns:p14="http://schemas.microsoft.com/office/powerpoint/2010/main" val="3489146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FD3CE5-996A-41A1-BC80-A7DAE94EF3B9}"/>
              </a:ext>
            </a:extLst>
          </p:cNvPr>
          <p:cNvSpPr/>
          <p:nvPr/>
        </p:nvSpPr>
        <p:spPr>
          <a:xfrm>
            <a:off x="0" y="71911"/>
            <a:ext cx="112379441" cy="6740307"/>
          </a:xfrm>
          <a:prstGeom prst="rect">
            <a:avLst/>
          </a:prstGeom>
        </p:spPr>
        <p:txBody>
          <a:bodyPr wrap="square">
            <a:spAutoFit/>
          </a:bodyPr>
          <a:lstStyle/>
          <a:p>
            <a:r>
              <a:rPr lang="en-GB" sz="2800" u="sng" dirty="0">
                <a:solidFill>
                  <a:srgbClr val="7030A0"/>
                </a:solidFill>
                <a:latin typeface="HfW cursive" panose="00000500000000000000" pitchFamily="2" charset="0"/>
              </a:rPr>
              <a:t>Our Topic this term is World War II</a:t>
            </a:r>
          </a:p>
          <a:p>
            <a:endParaRPr lang="en-GB" sz="2000" dirty="0">
              <a:solidFill>
                <a:srgbClr val="7030A0"/>
              </a:solidFill>
              <a:latin typeface="HfW cursive" panose="00000500000000000000" pitchFamily="2" charset="0"/>
            </a:endParaRPr>
          </a:p>
          <a:p>
            <a:r>
              <a:rPr lang="en-GB" sz="1600" dirty="0">
                <a:latin typeface="HfW cursive" panose="00000500000000000000" pitchFamily="2" charset="0"/>
              </a:rPr>
              <a:t>The children will learn when and why World War II began and find out about the key individuals and countries</a:t>
            </a:r>
          </a:p>
          <a:p>
            <a:r>
              <a:rPr lang="en-GB" sz="1600" dirty="0">
                <a:latin typeface="HfW cursive" panose="00000500000000000000" pitchFamily="2" charset="0"/>
              </a:rPr>
              <a:t>involved through a cross-curricular approach. </a:t>
            </a:r>
          </a:p>
          <a:p>
            <a:endParaRPr lang="en-GB" sz="1600" dirty="0">
              <a:latin typeface="HfW cursive" panose="00000500000000000000" pitchFamily="2" charset="0"/>
            </a:endParaRPr>
          </a:p>
          <a:p>
            <a:r>
              <a:rPr lang="en-GB" b="1" u="sng" dirty="0">
                <a:latin typeface="HfW cursive" panose="00000500000000000000" pitchFamily="2" charset="0"/>
              </a:rPr>
              <a:t>English </a:t>
            </a:r>
          </a:p>
          <a:p>
            <a:endParaRPr lang="en-GB" b="1" u="sng" dirty="0">
              <a:latin typeface="HfW cursive" panose="00000500000000000000" pitchFamily="2" charset="0"/>
            </a:endParaRPr>
          </a:p>
          <a:p>
            <a:r>
              <a:rPr lang="en-GB" sz="1600" dirty="0">
                <a:latin typeface="HfW cursive" panose="00000500000000000000" pitchFamily="2" charset="0"/>
              </a:rPr>
              <a:t>The children will watch animated films (Beyond the Lines, The Piano) and study a range of texts to help write in</a:t>
            </a:r>
          </a:p>
          <a:p>
            <a:r>
              <a:rPr lang="en-GB" sz="1600" dirty="0">
                <a:latin typeface="HfW cursive" panose="00000500000000000000" pitchFamily="2" charset="0"/>
              </a:rPr>
              <a:t>first person narratives, character diary entries and write poems based on Remembrance Day.</a:t>
            </a:r>
          </a:p>
          <a:p>
            <a:r>
              <a:rPr lang="en-GB" sz="1600" dirty="0">
                <a:latin typeface="HfW cursive" panose="00000500000000000000" pitchFamily="2" charset="0"/>
              </a:rPr>
              <a:t>We will incorporate additional engaging, high quality literature texts in our whole class reading. </a:t>
            </a:r>
          </a:p>
          <a:p>
            <a:endParaRPr lang="en-GB" sz="1600" dirty="0">
              <a:latin typeface="HfW cursive" panose="00000500000000000000" pitchFamily="2" charset="0"/>
            </a:endParaRPr>
          </a:p>
          <a:p>
            <a:r>
              <a:rPr lang="en-GB" b="1" u="sng" dirty="0">
                <a:latin typeface="HfW cursive" panose="00000500000000000000" pitchFamily="2" charset="0"/>
              </a:rPr>
              <a:t>History / Geography</a:t>
            </a:r>
          </a:p>
          <a:p>
            <a:r>
              <a:rPr lang="en-GB" sz="1600" dirty="0">
                <a:latin typeface="HfW cursive" panose="00000500000000000000" pitchFamily="2" charset="0"/>
              </a:rPr>
              <a:t>In our History and Geography lessons, they will research historic events such as the Battle of Britain and study the </a:t>
            </a:r>
          </a:p>
          <a:p>
            <a:r>
              <a:rPr lang="en-GB" sz="1600" dirty="0">
                <a:latin typeface="HfW cursive" panose="00000500000000000000" pitchFamily="2" charset="0"/>
              </a:rPr>
              <a:t>human and physical geography of our local area of Sussex.</a:t>
            </a:r>
          </a:p>
          <a:p>
            <a:r>
              <a:rPr lang="en-GB" sz="1600" dirty="0">
                <a:latin typeface="HfW cursive" panose="00000500000000000000" pitchFamily="2" charset="0"/>
              </a:rPr>
              <a:t>In addition to this, the children will discover all about evacuation; learn what it was like to live with food rationing</a:t>
            </a:r>
          </a:p>
          <a:p>
            <a:r>
              <a:rPr lang="en-GB" sz="1600" dirty="0">
                <a:latin typeface="HfW cursive" panose="00000500000000000000" pitchFamily="2" charset="0"/>
              </a:rPr>
              <a:t>and explore the contribution made by women to the war effort through film and a series of texts. The children will</a:t>
            </a:r>
          </a:p>
          <a:p>
            <a:r>
              <a:rPr lang="en-GB" sz="1600" dirty="0">
                <a:latin typeface="HfW cursive" panose="00000500000000000000" pitchFamily="2" charset="0"/>
              </a:rPr>
              <a:t>investigate events that were key turning points in the war.</a:t>
            </a:r>
          </a:p>
          <a:p>
            <a:r>
              <a:rPr lang="en-GB" sz="1600" dirty="0">
                <a:latin typeface="HfW cursive" panose="00000500000000000000" pitchFamily="2" charset="0"/>
              </a:rPr>
              <a:t>Studying World War II will help children to develop their investigation and evaluation skills; learn to organise </a:t>
            </a:r>
          </a:p>
          <a:p>
            <a:r>
              <a:rPr lang="en-GB" sz="1600" dirty="0">
                <a:latin typeface="HfW cursive" panose="00000500000000000000" pitchFamily="2" charset="0"/>
              </a:rPr>
              <a:t>information chronologically and understand how past events have helped to shape the world we know today. </a:t>
            </a:r>
          </a:p>
          <a:p>
            <a:endParaRPr lang="en-GB" sz="1600" dirty="0">
              <a:latin typeface="HfW cursive" panose="00000500000000000000" pitchFamily="2" charset="0"/>
            </a:endParaRPr>
          </a:p>
          <a:p>
            <a:r>
              <a:rPr lang="en-GB" b="1" u="sng" dirty="0">
                <a:latin typeface="HfW cursive" panose="00000500000000000000" pitchFamily="2" charset="0"/>
              </a:rPr>
              <a:t>Music </a:t>
            </a:r>
          </a:p>
          <a:p>
            <a:r>
              <a:rPr lang="en-GB" dirty="0">
                <a:latin typeface="HfW cursive" panose="00000500000000000000" pitchFamily="2" charset="0"/>
              </a:rPr>
              <a:t>The children will research how music and entertainment played a vital role during the war and focus on </a:t>
            </a:r>
          </a:p>
          <a:p>
            <a:r>
              <a:rPr lang="en-GB" dirty="0">
                <a:latin typeface="HfW cursive" panose="00000500000000000000" pitchFamily="2" charset="0"/>
              </a:rPr>
              <a:t>influential singers including Dame Vera Lyn, learn about dances brought over from America.</a:t>
            </a:r>
          </a:p>
          <a:p>
            <a:r>
              <a:rPr lang="en-GB" dirty="0">
                <a:latin typeface="HfW cursive" panose="00000500000000000000" pitchFamily="2" charset="0"/>
              </a:rPr>
              <a:t>Additionally, they will learn about the vital role of the wireless and dance halls. </a:t>
            </a:r>
          </a:p>
          <a:p>
            <a:endParaRPr lang="en-GB" b="1" u="sng" dirty="0">
              <a:latin typeface="HfW cursive" panose="00000500000000000000" pitchFamily="2" charset="0"/>
            </a:endParaRPr>
          </a:p>
        </p:txBody>
      </p:sp>
    </p:spTree>
    <p:extLst>
      <p:ext uri="{BB962C8B-B14F-4D97-AF65-F5344CB8AC3E}">
        <p14:creationId xmlns:p14="http://schemas.microsoft.com/office/powerpoint/2010/main" val="1984305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3A7159-B4B9-4C82-B197-8F497F079DC7}"/>
              </a:ext>
            </a:extLst>
          </p:cNvPr>
          <p:cNvSpPr/>
          <p:nvPr/>
        </p:nvSpPr>
        <p:spPr>
          <a:xfrm>
            <a:off x="333080" y="852856"/>
            <a:ext cx="10799975" cy="6124754"/>
          </a:xfrm>
          <a:prstGeom prst="rect">
            <a:avLst/>
          </a:prstGeom>
        </p:spPr>
        <p:txBody>
          <a:bodyPr wrap="square">
            <a:spAutoFit/>
          </a:bodyPr>
          <a:lstStyle/>
          <a:p>
            <a:r>
              <a:rPr lang="en-GB" sz="2000" u="sng" dirty="0">
                <a:latin typeface="HfW cursive" panose="00000500000000000000" pitchFamily="2" charset="0"/>
              </a:rPr>
              <a:t>Mysteries of the Maya </a:t>
            </a:r>
          </a:p>
          <a:p>
            <a:endParaRPr lang="en-GB" dirty="0">
              <a:latin typeface="HfW cursive" panose="00000500000000000000" pitchFamily="2" charset="0"/>
            </a:endParaRPr>
          </a:p>
          <a:p>
            <a:r>
              <a:rPr lang="en-GB" dirty="0">
                <a:latin typeface="HfW cursive" panose="00000500000000000000" pitchFamily="2" charset="0"/>
              </a:rPr>
              <a:t>We will open up a world of contrasts and connections between the vibrancy and diversity of modern-day Mexico and the history of the Maya people. We will reflect on the sophistication and beliefs of the ancient Mayan civilisation, and explore their history and surroundings. We will explore the tradition of the Day of the Dead and how this is now celebrated in modern Mexican society. </a:t>
            </a:r>
          </a:p>
          <a:p>
            <a:endParaRPr lang="en-GB" dirty="0">
              <a:latin typeface="HfW cursive" panose="00000500000000000000" pitchFamily="2" charset="0"/>
            </a:endParaRPr>
          </a:p>
          <a:p>
            <a:endParaRPr lang="en-GB" dirty="0"/>
          </a:p>
          <a:p>
            <a:r>
              <a:rPr lang="en-GB" sz="2800" u="sng" dirty="0">
                <a:solidFill>
                  <a:srgbClr val="7030A0"/>
                </a:solidFill>
                <a:latin typeface="HfW cursive" panose="00000500000000000000" pitchFamily="2" charset="0"/>
              </a:rPr>
              <a:t>Our Topic in the Summer Term is Identity</a:t>
            </a:r>
          </a:p>
          <a:p>
            <a:endParaRPr lang="en-GB" dirty="0"/>
          </a:p>
          <a:p>
            <a:r>
              <a:rPr lang="en-GB" sz="2000" u="sng" dirty="0">
                <a:latin typeface="HfW cursive" panose="00000500000000000000" pitchFamily="2" charset="0"/>
              </a:rPr>
              <a:t>Identity </a:t>
            </a:r>
          </a:p>
          <a:p>
            <a:endParaRPr lang="en-GB" dirty="0">
              <a:latin typeface="HfW cursive" panose="00000500000000000000" pitchFamily="2" charset="0"/>
            </a:endParaRPr>
          </a:p>
          <a:p>
            <a:r>
              <a:rPr lang="en-GB" dirty="0">
                <a:latin typeface="HfW cursive" panose="00000500000000000000" pitchFamily="2" charset="0"/>
              </a:rPr>
              <a:t>As we come to the last term of the children’s English Martyrs journey, this is a time for reflection. Through exploring the idea of ‘What makes me, me?’, children will consider their own experiences, how these shape opinions and how to value and appreciate viewpoints of others. This topic also encompasses our Year 6 residential trip. Our journey will have gone full circle; Early Years children start by learning about how they are unique so we now support children’s transition by celebrating how far they have come and how much they have to offer.</a:t>
            </a:r>
          </a:p>
          <a:p>
            <a:r>
              <a:rPr lang="en-GB" dirty="0">
                <a:latin typeface="HfW cursive" panose="00000500000000000000" pitchFamily="2" charset="0"/>
              </a:rPr>
              <a:t>The children will write their own autobiographies and we will publish them. </a:t>
            </a:r>
          </a:p>
        </p:txBody>
      </p:sp>
      <p:sp>
        <p:nvSpPr>
          <p:cNvPr id="3" name="Rectangle 2">
            <a:extLst>
              <a:ext uri="{FF2B5EF4-FFF2-40B4-BE49-F238E27FC236}">
                <a16:creationId xmlns:a16="http://schemas.microsoft.com/office/drawing/2014/main" id="{04CF1947-DF51-4597-A298-451718FA53D0}"/>
              </a:ext>
            </a:extLst>
          </p:cNvPr>
          <p:cNvSpPr/>
          <p:nvPr/>
        </p:nvSpPr>
        <p:spPr>
          <a:xfrm>
            <a:off x="252999" y="120245"/>
            <a:ext cx="10061922" cy="523220"/>
          </a:xfrm>
          <a:prstGeom prst="rect">
            <a:avLst/>
          </a:prstGeom>
        </p:spPr>
        <p:txBody>
          <a:bodyPr wrap="none">
            <a:spAutoFit/>
          </a:bodyPr>
          <a:lstStyle/>
          <a:p>
            <a:r>
              <a:rPr lang="en-GB" sz="2800" u="sng" dirty="0">
                <a:solidFill>
                  <a:srgbClr val="7030A0"/>
                </a:solidFill>
                <a:latin typeface="HfW cursive" panose="00000500000000000000" pitchFamily="2" charset="0"/>
              </a:rPr>
              <a:t>Our Topic in the Spring Term is The Mayan Civilisation</a:t>
            </a:r>
          </a:p>
        </p:txBody>
      </p:sp>
    </p:spTree>
    <p:extLst>
      <p:ext uri="{BB962C8B-B14F-4D97-AF65-F5344CB8AC3E}">
        <p14:creationId xmlns:p14="http://schemas.microsoft.com/office/powerpoint/2010/main" val="698551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C6DE9A-4EF8-4E4A-980C-EE059EBC3A37}"/>
              </a:ext>
            </a:extLst>
          </p:cNvPr>
          <p:cNvSpPr/>
          <p:nvPr/>
        </p:nvSpPr>
        <p:spPr>
          <a:xfrm>
            <a:off x="0" y="0"/>
            <a:ext cx="12543819" cy="8586966"/>
          </a:xfrm>
          <a:prstGeom prst="rect">
            <a:avLst/>
          </a:prstGeom>
        </p:spPr>
        <p:txBody>
          <a:bodyPr wrap="none">
            <a:spAutoFit/>
          </a:bodyPr>
          <a:lstStyle/>
          <a:p>
            <a:r>
              <a:rPr lang="en-GB" sz="4800" dirty="0">
                <a:solidFill>
                  <a:srgbClr val="7030A0"/>
                </a:solidFill>
                <a:latin typeface="HfW cursive" panose="00000500000000000000" pitchFamily="2" charset="0"/>
              </a:rPr>
              <a:t>English</a:t>
            </a:r>
          </a:p>
          <a:p>
            <a:endParaRPr lang="en-GB" sz="4800" dirty="0">
              <a:solidFill>
                <a:srgbClr val="7030A0"/>
              </a:solidFill>
              <a:latin typeface="HfW cursive bold" panose="00000500000000000000" pitchFamily="2" charset="0"/>
            </a:endParaRPr>
          </a:p>
          <a:p>
            <a:r>
              <a:rPr lang="en-GB" sz="2400" dirty="0">
                <a:latin typeface="HfW cursive" panose="00000500000000000000" pitchFamily="2" charset="0"/>
              </a:rPr>
              <a:t>The aims of the English curriculum are to ensure all pupils:</a:t>
            </a:r>
          </a:p>
          <a:p>
            <a:endParaRPr lang="en-GB" sz="2400" dirty="0">
              <a:latin typeface="HfW cursive" panose="00000500000000000000" pitchFamily="2" charset="0"/>
            </a:endParaRPr>
          </a:p>
          <a:p>
            <a:pPr marL="342900" indent="-342900">
              <a:buFont typeface="Arial" panose="020B0604020202020204" pitchFamily="34" charset="0"/>
              <a:buChar char="•"/>
            </a:pPr>
            <a:r>
              <a:rPr lang="en-GB" sz="2400" dirty="0">
                <a:latin typeface="HfW cursive" panose="00000500000000000000" pitchFamily="2" charset="0"/>
              </a:rPr>
              <a:t>identify the audience for and purpose of the writing</a:t>
            </a:r>
          </a:p>
          <a:p>
            <a:pPr marL="342900" indent="-342900">
              <a:buFont typeface="Arial" panose="020B0604020202020204" pitchFamily="34" charset="0"/>
              <a:buChar char="•"/>
            </a:pPr>
            <a:r>
              <a:rPr lang="en-GB" sz="2400" dirty="0">
                <a:latin typeface="HfW cursive" panose="00000500000000000000" pitchFamily="2" charset="0"/>
              </a:rPr>
              <a:t>noting and developing initial ideas by drawing on reading and previous texts</a:t>
            </a:r>
          </a:p>
          <a:p>
            <a:pPr marL="342900" indent="-342900">
              <a:buFont typeface="Arial" panose="020B0604020202020204" pitchFamily="34" charset="0"/>
              <a:buChar char="•"/>
            </a:pPr>
            <a:r>
              <a:rPr lang="en-GB" sz="2400" dirty="0">
                <a:latin typeface="HfW cursive" panose="00000500000000000000" pitchFamily="2" charset="0"/>
              </a:rPr>
              <a:t>draft and write by selecting appropriate grammar and vocabulary, </a:t>
            </a:r>
          </a:p>
          <a:p>
            <a:pPr marL="342900" indent="-342900">
              <a:buFont typeface="Arial" panose="020B0604020202020204" pitchFamily="34" charset="0"/>
              <a:buChar char="•"/>
            </a:pPr>
            <a:r>
              <a:rPr lang="en-GB" sz="2400" dirty="0">
                <a:latin typeface="HfW cursive" panose="00000500000000000000" pitchFamily="2" charset="0"/>
              </a:rPr>
              <a:t>understanding how their choices can change and/or enhance meaning </a:t>
            </a:r>
          </a:p>
          <a:p>
            <a:pPr marL="342900" indent="-342900">
              <a:buFont typeface="Arial" panose="020B0604020202020204" pitchFamily="34" charset="0"/>
              <a:buChar char="•"/>
            </a:pPr>
            <a:r>
              <a:rPr lang="en-GB" sz="2400" dirty="0">
                <a:latin typeface="HfW cursive" panose="00000500000000000000" pitchFamily="2" charset="0"/>
              </a:rPr>
              <a:t>describe settings, characters and atmosphere </a:t>
            </a:r>
          </a:p>
          <a:p>
            <a:pPr marL="342900" indent="-342900">
              <a:buFont typeface="Arial" panose="020B0604020202020204" pitchFamily="34" charset="0"/>
              <a:buChar char="•"/>
            </a:pPr>
            <a:r>
              <a:rPr lang="en-GB" sz="2400" dirty="0">
                <a:latin typeface="HfW cursive" panose="00000500000000000000" pitchFamily="2" charset="0"/>
              </a:rPr>
              <a:t>use dialogue to convey character and advance the action</a:t>
            </a:r>
          </a:p>
          <a:p>
            <a:pPr marL="342900" indent="-342900">
              <a:buFont typeface="Arial" panose="020B0604020202020204" pitchFamily="34" charset="0"/>
              <a:buChar char="•"/>
            </a:pPr>
            <a:r>
              <a:rPr lang="en-GB" sz="2400" dirty="0">
                <a:latin typeface="HfW cursive" panose="00000500000000000000" pitchFamily="2" charset="0"/>
              </a:rPr>
              <a:t>use a wide range of devices to build cohesion within and across paragraphs</a:t>
            </a:r>
          </a:p>
          <a:p>
            <a:pPr marL="342900" indent="-342900">
              <a:buFont typeface="Arial" panose="020B0604020202020204" pitchFamily="34" charset="0"/>
              <a:buChar char="•"/>
            </a:pPr>
            <a:r>
              <a:rPr lang="en-GB" sz="2400" dirty="0">
                <a:latin typeface="HfW cursive" panose="00000500000000000000" pitchFamily="2" charset="0"/>
              </a:rPr>
              <a:t>evaluate and edit their work</a:t>
            </a:r>
          </a:p>
          <a:p>
            <a:pPr marL="342900" indent="-342900">
              <a:buFont typeface="Arial" panose="020B0604020202020204" pitchFamily="34" charset="0"/>
              <a:buChar char="•"/>
            </a:pPr>
            <a:r>
              <a:rPr lang="en-GB" sz="2400" dirty="0">
                <a:latin typeface="HfW cursive" panose="00000500000000000000" pitchFamily="2" charset="0"/>
              </a:rPr>
              <a:t>proofread for spelling and punctuation errors</a:t>
            </a:r>
          </a:p>
          <a:p>
            <a:endParaRPr lang="en-GB" sz="2400" dirty="0">
              <a:solidFill>
                <a:srgbClr val="7030A0"/>
              </a:solidFill>
              <a:latin typeface="HfW cursive" panose="00000500000000000000" pitchFamily="2" charset="0"/>
            </a:endParaRPr>
          </a:p>
          <a:p>
            <a:endParaRPr lang="en-GB" sz="2400" dirty="0">
              <a:solidFill>
                <a:srgbClr val="7030A0"/>
              </a:solidFill>
              <a:latin typeface="HfW cursive bold" panose="00000500000000000000" pitchFamily="2" charset="0"/>
            </a:endParaRPr>
          </a:p>
          <a:p>
            <a:endParaRPr lang="en-GB" sz="4800" dirty="0">
              <a:solidFill>
                <a:srgbClr val="7030A0"/>
              </a:solidFill>
              <a:latin typeface="HfW cursive bold" panose="00000500000000000000" pitchFamily="2" charset="0"/>
            </a:endParaRPr>
          </a:p>
          <a:p>
            <a:endParaRPr lang="en-GB" sz="4800" dirty="0">
              <a:solidFill>
                <a:srgbClr val="7030A0"/>
              </a:solidFill>
              <a:latin typeface="HfW cursive bold" panose="00000500000000000000" pitchFamily="2" charset="0"/>
            </a:endParaRPr>
          </a:p>
          <a:p>
            <a:r>
              <a:rPr lang="en-GB" sz="4800" dirty="0">
                <a:solidFill>
                  <a:srgbClr val="7030A0"/>
                </a:solidFill>
                <a:latin typeface="HfW cursive bold" panose="00000500000000000000" pitchFamily="2" charset="0"/>
              </a:rPr>
              <a:t> </a:t>
            </a:r>
            <a:endParaRPr lang="en-GB" sz="4800" dirty="0"/>
          </a:p>
        </p:txBody>
      </p:sp>
    </p:spTree>
    <p:extLst>
      <p:ext uri="{BB962C8B-B14F-4D97-AF65-F5344CB8AC3E}">
        <p14:creationId xmlns:p14="http://schemas.microsoft.com/office/powerpoint/2010/main" val="238132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1" y="1894114"/>
            <a:ext cx="4474029" cy="707886"/>
          </a:xfrm>
          <a:prstGeom prst="rect">
            <a:avLst/>
          </a:prstGeom>
          <a:noFill/>
        </p:spPr>
        <p:txBody>
          <a:bodyPr wrap="square" rtlCol="0">
            <a:spAutoFit/>
          </a:bodyPr>
          <a:lstStyle/>
          <a:p>
            <a:pPr algn="ctr"/>
            <a:r>
              <a:rPr lang="en-GB" sz="4000" dirty="0"/>
              <a:t> </a:t>
            </a:r>
          </a:p>
        </p:txBody>
      </p:sp>
      <p:sp>
        <p:nvSpPr>
          <p:cNvPr id="6" name="TextBox 5"/>
          <p:cNvSpPr txBox="1"/>
          <p:nvPr/>
        </p:nvSpPr>
        <p:spPr>
          <a:xfrm>
            <a:off x="7023216" y="5323157"/>
            <a:ext cx="5763417" cy="1138773"/>
          </a:xfrm>
          <a:prstGeom prst="rect">
            <a:avLst/>
          </a:prstGeom>
          <a:noFill/>
        </p:spPr>
        <p:txBody>
          <a:bodyPr wrap="square" rtlCol="0">
            <a:spAutoFit/>
          </a:bodyPr>
          <a:lstStyle/>
          <a:p>
            <a:pPr algn="ctr"/>
            <a:r>
              <a:rPr lang="en-GB" sz="2400" b="1" u="sng" dirty="0">
                <a:latin typeface="HfW cursive" panose="00000500000000000000" pitchFamily="2" charset="0"/>
              </a:rPr>
              <a:t>End of Year Expectations </a:t>
            </a:r>
          </a:p>
          <a:p>
            <a:pPr algn="ctr"/>
            <a:r>
              <a:rPr lang="en-GB" sz="4400" b="1" u="sng" dirty="0">
                <a:solidFill>
                  <a:srgbClr val="FF0000"/>
                </a:solidFill>
                <a:latin typeface="HfW cursive" panose="00000500000000000000" pitchFamily="2" charset="0"/>
              </a:rPr>
              <a:t>Writing </a:t>
            </a:r>
          </a:p>
        </p:txBody>
      </p:sp>
      <p:sp>
        <p:nvSpPr>
          <p:cNvPr id="2" name="Rectangle 1"/>
          <p:cNvSpPr/>
          <p:nvPr/>
        </p:nvSpPr>
        <p:spPr>
          <a:xfrm>
            <a:off x="76983" y="144431"/>
            <a:ext cx="11713963" cy="2862322"/>
          </a:xfrm>
          <a:prstGeom prst="rect">
            <a:avLst/>
          </a:prstGeom>
        </p:spPr>
        <p:txBody>
          <a:bodyPr wrap="square">
            <a:spAutoFit/>
          </a:bodyPr>
          <a:lstStyle/>
          <a:p>
            <a:pPr marL="285750" indent="-285750">
              <a:buFont typeface="Arial" panose="020B0604020202020204" pitchFamily="34" charset="0"/>
              <a:buChar char="•"/>
            </a:pPr>
            <a:r>
              <a:rPr lang="en-GB" dirty="0"/>
              <a:t>Discuss and develop ideas; routinely use the drafting process before and during writing. </a:t>
            </a:r>
          </a:p>
          <a:p>
            <a:pPr marL="285750" indent="-285750">
              <a:buFont typeface="Arial" panose="020B0604020202020204" pitchFamily="34" charset="0"/>
              <a:buChar char="•"/>
            </a:pPr>
            <a:r>
              <a:rPr lang="en-GB" dirty="0"/>
              <a:t>Adapt form and style to suit purpose and audience; draw appropriate features from models of similar writing.</a:t>
            </a:r>
          </a:p>
          <a:p>
            <a:pPr marL="285750" indent="-285750">
              <a:buFont typeface="Arial" panose="020B0604020202020204" pitchFamily="34" charset="0"/>
              <a:buChar char="•"/>
            </a:pPr>
            <a:r>
              <a:rPr lang="en-GB" dirty="0"/>
              <a:t>Use paragraphs to develop and expand some ideas in depth; add detail within each paragraph; coverage may not always be even. </a:t>
            </a:r>
          </a:p>
          <a:p>
            <a:pPr marL="285750" indent="-285750">
              <a:buFont typeface="Arial" panose="020B0604020202020204" pitchFamily="34" charset="0"/>
              <a:buChar char="•"/>
            </a:pPr>
            <a:r>
              <a:rPr lang="en-GB" dirty="0"/>
              <a:t>Use a range of devices to link ideas within and across paragraphs e.g. adverbials or repetition of a phrase.</a:t>
            </a:r>
          </a:p>
          <a:p>
            <a:pPr marL="285750" indent="-285750">
              <a:buFont typeface="Arial" panose="020B0604020202020204" pitchFamily="34" charset="0"/>
              <a:buChar char="•"/>
            </a:pPr>
            <a:r>
              <a:rPr lang="en-GB" dirty="0"/>
              <a:t>Use a range of presentational devices, including use of bullet points, tables and columns, to guide the reader. </a:t>
            </a:r>
          </a:p>
          <a:p>
            <a:pPr marL="285750" indent="-285750">
              <a:buFont typeface="Arial" panose="020B0604020202020204" pitchFamily="34" charset="0"/>
              <a:buChar char="•"/>
            </a:pPr>
            <a:r>
              <a:rPr lang="en-GB" dirty="0"/>
              <a:t>Integrate dialogue to convey character and advance the action.</a:t>
            </a:r>
          </a:p>
          <a:p>
            <a:pPr marL="285750" indent="-285750">
              <a:buFont typeface="Arial" panose="020B0604020202020204" pitchFamily="34" charset="0"/>
              <a:buChar char="•"/>
            </a:pPr>
            <a:r>
              <a:rPr lang="en-GB" dirty="0"/>
              <a:t>Describe characters, settings and atmosphere, with some precision. </a:t>
            </a:r>
          </a:p>
          <a:p>
            <a:pPr marL="285750" indent="-285750">
              <a:buFont typeface="Arial" panose="020B0604020202020204" pitchFamily="34" charset="0"/>
              <a:buChar char="•"/>
            </a:pPr>
            <a:r>
              <a:rPr lang="en-GB" dirty="0"/>
              <a:t>Summarise longer passages, when required. </a:t>
            </a:r>
          </a:p>
          <a:p>
            <a:pPr marL="285750" indent="-285750">
              <a:buFont typeface="Arial" panose="020B0604020202020204" pitchFamily="34" charset="0"/>
              <a:buChar char="•"/>
            </a:pPr>
            <a:r>
              <a:rPr lang="en-GB" dirty="0"/>
              <a:t>Evaluate own and others’ writing; proof read, edit and revise. </a:t>
            </a:r>
          </a:p>
        </p:txBody>
      </p:sp>
      <p:sp>
        <p:nvSpPr>
          <p:cNvPr id="5" name="Rectangle 4"/>
          <p:cNvSpPr/>
          <p:nvPr/>
        </p:nvSpPr>
        <p:spPr>
          <a:xfrm>
            <a:off x="76983" y="3164681"/>
            <a:ext cx="10976027" cy="3693319"/>
          </a:xfrm>
          <a:prstGeom prst="rect">
            <a:avLst/>
          </a:prstGeom>
        </p:spPr>
        <p:txBody>
          <a:bodyPr wrap="square">
            <a:spAutoFit/>
          </a:bodyPr>
          <a:lstStyle/>
          <a:p>
            <a:pPr marL="285750" indent="-285750">
              <a:buFont typeface="Arial" panose="020B0604020202020204" pitchFamily="34" charset="0"/>
              <a:buChar char="•"/>
            </a:pPr>
            <a:r>
              <a:rPr lang="en-GB" dirty="0"/>
              <a:t>Write a range of sentence structures (simple and complex) including relative clauses e.g. using ‘that’, ‘which’.</a:t>
            </a:r>
          </a:p>
          <a:p>
            <a:pPr marL="285750" indent="-285750">
              <a:buFont typeface="Arial" panose="020B0604020202020204" pitchFamily="34" charset="0"/>
              <a:buChar char="•"/>
            </a:pPr>
            <a:r>
              <a:rPr lang="en-GB" dirty="0"/>
              <a:t>Use a wide range of punctuation including brackets and dashes; commas for pauses; colons and semi-colons for lists; hyphens; consistent use of bullet points. </a:t>
            </a:r>
          </a:p>
          <a:p>
            <a:pPr marL="285750" indent="-285750">
              <a:buFont typeface="Arial" panose="020B0604020202020204" pitchFamily="34" charset="0"/>
              <a:buChar char="•"/>
            </a:pPr>
            <a:r>
              <a:rPr lang="en-GB" dirty="0"/>
              <a:t>Use modal verbs to indicate degrees of possibility. </a:t>
            </a:r>
          </a:p>
          <a:p>
            <a:pPr marL="285750" indent="-285750">
              <a:buFont typeface="Arial" panose="020B0604020202020204" pitchFamily="34" charset="0"/>
              <a:buChar char="•"/>
            </a:pPr>
            <a:r>
              <a:rPr lang="en-GB" dirty="0"/>
              <a:t>Maintain correct tense; also control perfect form of verbs e.g. He has collected some shells. </a:t>
            </a:r>
          </a:p>
          <a:p>
            <a:pPr marL="285750" indent="-285750">
              <a:buFont typeface="Arial" panose="020B0604020202020204" pitchFamily="34" charset="0"/>
              <a:buChar char="•"/>
            </a:pPr>
            <a:r>
              <a:rPr lang="en-GB" dirty="0"/>
              <a:t>Understand and use active and passive voice.</a:t>
            </a:r>
          </a:p>
          <a:p>
            <a:pPr marL="285750" indent="-285750">
              <a:buFont typeface="Arial" panose="020B0604020202020204" pitchFamily="34" charset="0"/>
              <a:buChar char="•"/>
            </a:pPr>
            <a:r>
              <a:rPr lang="en-GB" dirty="0"/>
              <a:t>Identify the subject and object. </a:t>
            </a:r>
          </a:p>
          <a:p>
            <a:pPr marL="285750" indent="-285750">
              <a:buFont typeface="Arial" panose="020B0604020202020204" pitchFamily="34" charset="0"/>
              <a:buChar char="•"/>
            </a:pPr>
            <a:r>
              <a:rPr lang="en-GB" dirty="0"/>
              <a:t>Identify synonym and antonym. </a:t>
            </a:r>
          </a:p>
          <a:p>
            <a:pPr marL="285750" indent="-285750">
              <a:buFont typeface="Arial" panose="020B0604020202020204" pitchFamily="34" charset="0"/>
              <a:buChar char="•"/>
            </a:pPr>
            <a:r>
              <a:rPr lang="en-GB" dirty="0"/>
              <a:t>Select vocabulary and grammar to suit formal and informal writing.</a:t>
            </a:r>
          </a:p>
          <a:p>
            <a:pPr marL="285750" indent="-285750">
              <a:buFont typeface="Arial" panose="020B0604020202020204" pitchFamily="34" charset="0"/>
              <a:buChar char="•"/>
            </a:pPr>
            <a:r>
              <a:rPr lang="en-GB" dirty="0"/>
              <a:t>Use vocabulary which is varied, interesting and precise. </a:t>
            </a:r>
          </a:p>
          <a:p>
            <a:pPr marL="285750" indent="-285750">
              <a:buFont typeface="Arial" panose="020B0604020202020204" pitchFamily="34" charset="0"/>
              <a:buChar char="•"/>
            </a:pPr>
            <a:r>
              <a:rPr lang="en-GB" dirty="0"/>
              <a:t>Use a dictionary and thesaurus to define words and expand vocabulary.</a:t>
            </a:r>
          </a:p>
          <a:p>
            <a:pPr marL="285750" indent="-285750">
              <a:buFont typeface="Arial" panose="020B0604020202020204" pitchFamily="34" charset="0"/>
              <a:buChar char="•"/>
            </a:pPr>
            <a:r>
              <a:rPr lang="en-GB" dirty="0"/>
              <a:t>Writing is legible and fluent. </a:t>
            </a:r>
          </a:p>
          <a:p>
            <a:pPr marL="285750" indent="-285750">
              <a:buFont typeface="Arial" panose="020B0604020202020204" pitchFamily="34" charset="0"/>
              <a:buChar char="•"/>
            </a:pPr>
            <a:r>
              <a:rPr lang="en-GB" dirty="0"/>
              <a:t>Correct choice is made about whether to join handwriting or print letters e.g. to label a diagram</a:t>
            </a:r>
          </a:p>
        </p:txBody>
      </p:sp>
      <p:pic>
        <p:nvPicPr>
          <p:cNvPr id="8" name="Picture 7">
            <a:extLst>
              <a:ext uri="{FF2B5EF4-FFF2-40B4-BE49-F238E27FC236}">
                <a16:creationId xmlns:a16="http://schemas.microsoft.com/office/drawing/2014/main" id="{98FDBF88-0127-4AD0-AB8B-E58629AFEE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5073" y="3937241"/>
            <a:ext cx="1475874" cy="1105481"/>
          </a:xfrm>
          <a:prstGeom prst="rect">
            <a:avLst/>
          </a:prstGeom>
        </p:spPr>
      </p:pic>
    </p:spTree>
    <p:extLst>
      <p:ext uri="{BB962C8B-B14F-4D97-AF65-F5344CB8AC3E}">
        <p14:creationId xmlns:p14="http://schemas.microsoft.com/office/powerpoint/2010/main" val="648603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1BBCB6-D8C8-43A5-8A3C-FECD68E78EBC}"/>
              </a:ext>
            </a:extLst>
          </p:cNvPr>
          <p:cNvSpPr/>
          <p:nvPr/>
        </p:nvSpPr>
        <p:spPr>
          <a:xfrm>
            <a:off x="208652" y="195874"/>
            <a:ext cx="12399677" cy="8894743"/>
          </a:xfrm>
          <a:prstGeom prst="rect">
            <a:avLst/>
          </a:prstGeom>
        </p:spPr>
        <p:txBody>
          <a:bodyPr wrap="none">
            <a:spAutoFit/>
          </a:bodyPr>
          <a:lstStyle/>
          <a:p>
            <a:r>
              <a:rPr lang="en-GB" sz="4800" dirty="0">
                <a:solidFill>
                  <a:srgbClr val="7030A0"/>
                </a:solidFill>
                <a:latin typeface="HfW cursive" panose="00000500000000000000" pitchFamily="2" charset="0"/>
                <a:ea typeface="+mj-ea"/>
                <a:cs typeface="+mj-cs"/>
              </a:rPr>
              <a:t>Reading</a:t>
            </a:r>
          </a:p>
          <a:p>
            <a:endParaRPr lang="en-GB" sz="4800" dirty="0">
              <a:solidFill>
                <a:srgbClr val="7030A0"/>
              </a:solidFill>
              <a:latin typeface="HfW cursive" panose="00000500000000000000" pitchFamily="2" charset="0"/>
              <a:ea typeface="+mj-ea"/>
              <a:cs typeface="+mj-cs"/>
            </a:endParaRPr>
          </a:p>
          <a:p>
            <a:r>
              <a:rPr lang="en-GB" sz="2400" dirty="0">
                <a:latin typeface="HfW cursive" panose="00000500000000000000" pitchFamily="2" charset="0"/>
                <a:ea typeface="+mj-ea"/>
                <a:cs typeface="+mj-cs"/>
              </a:rPr>
              <a:t>This half term, our class book is The Last Bear by Hannah Gold. I read to the </a:t>
            </a:r>
          </a:p>
          <a:p>
            <a:r>
              <a:rPr lang="en-GB" sz="2400" dirty="0">
                <a:latin typeface="HfW cursive" panose="00000500000000000000" pitchFamily="2" charset="0"/>
                <a:ea typeface="+mj-ea"/>
                <a:cs typeface="+mj-cs"/>
              </a:rPr>
              <a:t>children every day and ask inference, retrieval and prediction questions </a:t>
            </a:r>
          </a:p>
          <a:p>
            <a:r>
              <a:rPr lang="en-GB" sz="2400" dirty="0">
                <a:latin typeface="HfW cursive" panose="00000500000000000000" pitchFamily="2" charset="0"/>
                <a:ea typeface="+mj-ea"/>
                <a:cs typeface="+mj-cs"/>
              </a:rPr>
              <a:t>throughout the session. </a:t>
            </a:r>
          </a:p>
          <a:p>
            <a:r>
              <a:rPr lang="en-GB" sz="2400" dirty="0">
                <a:latin typeface="HfW cursive" panose="00000500000000000000" pitchFamily="2" charset="0"/>
                <a:ea typeface="+mj-ea"/>
                <a:cs typeface="+mj-cs"/>
              </a:rPr>
              <a:t>We are using the book as part of our whole class Reciprocal Reading. This </a:t>
            </a:r>
          </a:p>
          <a:p>
            <a:r>
              <a:rPr lang="en-GB" sz="2400" dirty="0">
                <a:latin typeface="HfW cursive" panose="00000500000000000000" pitchFamily="2" charset="0"/>
                <a:ea typeface="+mj-ea"/>
                <a:cs typeface="+mj-cs"/>
              </a:rPr>
              <a:t>is a way of improving reading comprehension through a structured </a:t>
            </a:r>
          </a:p>
          <a:p>
            <a:r>
              <a:rPr lang="en-GB" sz="2400" dirty="0">
                <a:latin typeface="HfW cursive" panose="00000500000000000000" pitchFamily="2" charset="0"/>
                <a:ea typeface="+mj-ea"/>
                <a:cs typeface="+mj-cs"/>
              </a:rPr>
              <a:t>conversation about the text. It involves a dialogue between myself and</a:t>
            </a:r>
          </a:p>
          <a:p>
            <a:r>
              <a:rPr lang="en-GB" sz="2400" dirty="0">
                <a:latin typeface="HfW cursive" panose="00000500000000000000" pitchFamily="2" charset="0"/>
                <a:ea typeface="+mj-ea"/>
                <a:cs typeface="+mj-cs"/>
              </a:rPr>
              <a:t>the pupils for the purpose of jointly constructing the meaning of a text. </a:t>
            </a:r>
          </a:p>
          <a:p>
            <a:endParaRPr lang="en-GB" sz="2400" dirty="0">
              <a:latin typeface="HfW cursive" panose="00000500000000000000" pitchFamily="2" charset="0"/>
              <a:ea typeface="+mj-ea"/>
              <a:cs typeface="+mj-cs"/>
            </a:endParaRPr>
          </a:p>
          <a:p>
            <a:endParaRPr lang="en-GB" sz="2400" dirty="0">
              <a:latin typeface="HfW cursive" panose="00000500000000000000" pitchFamily="2" charset="0"/>
              <a:ea typeface="+mj-ea"/>
              <a:cs typeface="+mj-cs"/>
            </a:endParaRPr>
          </a:p>
          <a:p>
            <a:endParaRPr lang="en-GB" sz="2400" dirty="0">
              <a:latin typeface="HfW cursive" panose="00000500000000000000" pitchFamily="2" charset="0"/>
              <a:ea typeface="+mj-ea"/>
              <a:cs typeface="+mj-cs"/>
            </a:endParaRPr>
          </a:p>
          <a:p>
            <a:r>
              <a:rPr lang="en-GB" sz="2400" dirty="0">
                <a:latin typeface="HfW cursive" panose="00000500000000000000" pitchFamily="2" charset="0"/>
                <a:ea typeface="+mj-ea"/>
                <a:cs typeface="+mj-cs"/>
              </a:rPr>
              <a:t>Please can you encourage your children to read every night and talk about</a:t>
            </a:r>
          </a:p>
          <a:p>
            <a:r>
              <a:rPr lang="en-GB" sz="2400" dirty="0">
                <a:latin typeface="HfW cursive" panose="00000500000000000000" pitchFamily="2" charset="0"/>
                <a:ea typeface="+mj-ea"/>
                <a:cs typeface="+mj-cs"/>
              </a:rPr>
              <a:t>vocabulary, characters and the story settings. </a:t>
            </a:r>
          </a:p>
          <a:p>
            <a:endParaRPr lang="en-GB" sz="2400" dirty="0">
              <a:latin typeface="HfW cursive" panose="00000500000000000000" pitchFamily="2" charset="0"/>
              <a:ea typeface="+mj-ea"/>
              <a:cs typeface="+mj-cs"/>
            </a:endParaRPr>
          </a:p>
          <a:p>
            <a:r>
              <a:rPr lang="en-GB" sz="2400" dirty="0">
                <a:latin typeface="HfW cursive" panose="00000500000000000000" pitchFamily="2" charset="0"/>
                <a:ea typeface="+mj-ea"/>
                <a:cs typeface="+mj-cs"/>
              </a:rPr>
              <a:t> </a:t>
            </a:r>
          </a:p>
          <a:p>
            <a:endParaRPr lang="en-GB" sz="2400" dirty="0">
              <a:latin typeface="HfW cursive" panose="00000500000000000000" pitchFamily="2" charset="0"/>
              <a:ea typeface="+mj-ea"/>
              <a:cs typeface="+mj-cs"/>
            </a:endParaRPr>
          </a:p>
          <a:p>
            <a:endParaRPr lang="en-GB" sz="2400" dirty="0">
              <a:latin typeface="HfW cursive" panose="00000500000000000000" pitchFamily="2" charset="0"/>
              <a:ea typeface="+mj-ea"/>
              <a:cs typeface="+mj-cs"/>
            </a:endParaRPr>
          </a:p>
          <a:p>
            <a:r>
              <a:rPr lang="en-GB" sz="2400" dirty="0">
                <a:latin typeface="HfW cursive" panose="00000500000000000000" pitchFamily="2" charset="0"/>
                <a:ea typeface="+mj-ea"/>
                <a:cs typeface="+mj-cs"/>
              </a:rPr>
              <a:t> </a:t>
            </a:r>
          </a:p>
          <a:p>
            <a:endParaRPr lang="en-GB" sz="2400" dirty="0">
              <a:latin typeface="HfW cursive" panose="00000500000000000000" pitchFamily="2" charset="0"/>
              <a:ea typeface="+mj-ea"/>
              <a:cs typeface="+mj-cs"/>
            </a:endParaRPr>
          </a:p>
          <a:p>
            <a:endParaRPr lang="en-GB" sz="4400" dirty="0">
              <a:latin typeface="HfW cursive" panose="00000500000000000000" pitchFamily="2" charset="0"/>
              <a:ea typeface="+mj-ea"/>
              <a:cs typeface="+mj-cs"/>
            </a:endParaRPr>
          </a:p>
        </p:txBody>
      </p:sp>
    </p:spTree>
    <p:extLst>
      <p:ext uri="{BB962C8B-B14F-4D97-AF65-F5344CB8AC3E}">
        <p14:creationId xmlns:p14="http://schemas.microsoft.com/office/powerpoint/2010/main" val="3564951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1" y="1894114"/>
            <a:ext cx="4474029" cy="707886"/>
          </a:xfrm>
          <a:prstGeom prst="rect">
            <a:avLst/>
          </a:prstGeom>
          <a:noFill/>
        </p:spPr>
        <p:txBody>
          <a:bodyPr wrap="square" rtlCol="0">
            <a:spAutoFit/>
          </a:bodyPr>
          <a:lstStyle/>
          <a:p>
            <a:pPr algn="ctr"/>
            <a:r>
              <a:rPr lang="en-GB" sz="4000" dirty="0"/>
              <a:t> </a:t>
            </a:r>
          </a:p>
        </p:txBody>
      </p:sp>
      <p:sp>
        <p:nvSpPr>
          <p:cNvPr id="6" name="TextBox 5"/>
          <p:cNvSpPr txBox="1"/>
          <p:nvPr/>
        </p:nvSpPr>
        <p:spPr>
          <a:xfrm>
            <a:off x="6172984" y="5809405"/>
            <a:ext cx="5763417" cy="1138773"/>
          </a:xfrm>
          <a:prstGeom prst="rect">
            <a:avLst/>
          </a:prstGeom>
          <a:noFill/>
        </p:spPr>
        <p:txBody>
          <a:bodyPr wrap="square" rtlCol="0">
            <a:spAutoFit/>
          </a:bodyPr>
          <a:lstStyle/>
          <a:p>
            <a:pPr algn="ctr"/>
            <a:r>
              <a:rPr lang="en-GB" sz="2400" b="1" u="sng" dirty="0">
                <a:latin typeface="HfW cursive" panose="00000500000000000000" pitchFamily="2" charset="0"/>
              </a:rPr>
              <a:t>End of Year Expectations </a:t>
            </a:r>
          </a:p>
          <a:p>
            <a:pPr algn="ctr"/>
            <a:r>
              <a:rPr lang="en-GB" sz="4400" b="1" u="sng" dirty="0">
                <a:solidFill>
                  <a:srgbClr val="FF0000"/>
                </a:solidFill>
                <a:latin typeface="HfW cursive" panose="00000500000000000000" pitchFamily="2" charset="0"/>
              </a:rPr>
              <a:t>Reading </a:t>
            </a:r>
          </a:p>
        </p:txBody>
      </p:sp>
      <p:pic>
        <p:nvPicPr>
          <p:cNvPr id="7" name="Picture 6"/>
          <p:cNvPicPr>
            <a:picLocks noChangeAspect="1"/>
          </p:cNvPicPr>
          <p:nvPr/>
        </p:nvPicPr>
        <p:blipFill rotWithShape="1">
          <a:blip r:embed="rId2"/>
          <a:srcRect l="27270" t="8094" r="24920" b="8809"/>
          <a:stretch/>
        </p:blipFill>
        <p:spPr>
          <a:xfrm>
            <a:off x="11040384" y="2086597"/>
            <a:ext cx="1095250" cy="1522877"/>
          </a:xfrm>
          <a:prstGeom prst="rect">
            <a:avLst/>
          </a:prstGeom>
        </p:spPr>
      </p:pic>
      <p:sp>
        <p:nvSpPr>
          <p:cNvPr id="4" name="Rectangle 3"/>
          <p:cNvSpPr/>
          <p:nvPr/>
        </p:nvSpPr>
        <p:spPr>
          <a:xfrm>
            <a:off x="-50277" y="0"/>
            <a:ext cx="12446523" cy="6186309"/>
          </a:xfrm>
          <a:prstGeom prst="rect">
            <a:avLst/>
          </a:prstGeom>
        </p:spPr>
        <p:txBody>
          <a:bodyPr wrap="square">
            <a:spAutoFit/>
          </a:bodyPr>
          <a:lstStyle/>
          <a:p>
            <a:pPr marL="285750" indent="-285750">
              <a:buFont typeface="Arial" panose="020B0604020202020204" pitchFamily="34" charset="0"/>
              <a:buChar char="•"/>
            </a:pPr>
            <a:r>
              <a:rPr lang="en-GB" dirty="0"/>
              <a:t>Demonstrate a positive attitude by frequently reading a wide range of texts for pleasure, both fiction and non-fiction. </a:t>
            </a:r>
          </a:p>
          <a:p>
            <a:pPr marL="285750" indent="-285750">
              <a:buFont typeface="Arial" panose="020B0604020202020204" pitchFamily="34" charset="0"/>
              <a:buChar char="•"/>
            </a:pPr>
            <a:r>
              <a:rPr lang="en-GB" dirty="0"/>
              <a:t>Show familiarity with different text types which include modern fiction and fiction from our literary heritage; books from other cultures; myths, legends and traditional stories; poetry, plays and a range of non-fiction texts. </a:t>
            </a:r>
          </a:p>
          <a:p>
            <a:pPr marL="285750" indent="-285750">
              <a:buFont typeface="Arial" panose="020B0604020202020204" pitchFamily="34" charset="0"/>
              <a:buChar char="•"/>
            </a:pPr>
            <a:r>
              <a:rPr lang="en-GB" dirty="0"/>
              <a:t>Recommend books to others, giving reasons for their choices; state preferences.</a:t>
            </a:r>
          </a:p>
          <a:p>
            <a:pPr marL="285750" indent="-285750">
              <a:buFont typeface="Arial" panose="020B0604020202020204" pitchFamily="34" charset="0"/>
              <a:buChar char="•"/>
            </a:pPr>
            <a:r>
              <a:rPr lang="en-GB" dirty="0"/>
              <a:t>Accurately identify and comment on the features, themes and conventions across a range of writing, and understand their use. </a:t>
            </a:r>
          </a:p>
          <a:p>
            <a:pPr marL="285750" indent="-285750">
              <a:buFont typeface="Arial" panose="020B0604020202020204" pitchFamily="34" charset="0"/>
              <a:buChar char="•"/>
            </a:pPr>
            <a:r>
              <a:rPr lang="en-GB" dirty="0"/>
              <a:t>Demonstrate that they have learned a wide range of poetry by heart. </a:t>
            </a:r>
          </a:p>
          <a:p>
            <a:pPr marL="285750" indent="-285750">
              <a:buFont typeface="Arial" panose="020B0604020202020204" pitchFamily="34" charset="0"/>
              <a:buChar char="•"/>
            </a:pPr>
            <a:r>
              <a:rPr lang="en-GB" dirty="0"/>
              <a:t>Identify language, structural and presentational features in texts (e.g. columns, bullet points, tables) and explain how they contribute to meaning. </a:t>
            </a:r>
          </a:p>
          <a:p>
            <a:pPr marL="285750" indent="-285750">
              <a:buFont typeface="Arial" panose="020B0604020202020204" pitchFamily="34" charset="0"/>
              <a:buChar char="•"/>
            </a:pPr>
            <a:r>
              <a:rPr lang="en-GB" dirty="0"/>
              <a:t>Use contextual evidence to make sense of the text; explore finer meanings of words; show, discuss and explore their understanding of the meaning of vocabulary in context.</a:t>
            </a:r>
          </a:p>
          <a:p>
            <a:pPr marL="285750" indent="-285750">
              <a:buFont typeface="Arial" panose="020B0604020202020204" pitchFamily="34" charset="0"/>
              <a:buChar char="•"/>
            </a:pPr>
            <a:r>
              <a:rPr lang="en-GB" dirty="0"/>
              <a:t> Identify the effect of language, including figurative; explain and evaluate its effect </a:t>
            </a:r>
          </a:p>
          <a:p>
            <a:pPr marL="285750" indent="-285750">
              <a:buFont typeface="Arial" panose="020B0604020202020204" pitchFamily="34" charset="0"/>
              <a:buChar char="•"/>
            </a:pPr>
            <a:r>
              <a:rPr lang="en-GB" dirty="0"/>
              <a:t>During discussion, ask pertinent questions to enhance understanding. </a:t>
            </a:r>
          </a:p>
          <a:p>
            <a:pPr marL="285750" indent="-285750">
              <a:buFont typeface="Arial" panose="020B0604020202020204" pitchFamily="34" charset="0"/>
              <a:buChar char="•"/>
            </a:pPr>
            <a:r>
              <a:rPr lang="en-GB" dirty="0"/>
              <a:t>Make accurate and appropriate comparisons within and across different texts. </a:t>
            </a:r>
          </a:p>
          <a:p>
            <a:pPr marL="285750" indent="-285750">
              <a:buFont typeface="Arial" panose="020B0604020202020204" pitchFamily="34" charset="0"/>
              <a:buChar char="•"/>
            </a:pPr>
            <a:r>
              <a:rPr lang="en-GB" dirty="0"/>
              <a:t>Make developed inferences e.g. characters’ thoughts and motives, or identify an inferred atmosphere; explain and justify with textual evidence to support reasoning; make predictions which are securely rooted in the text. </a:t>
            </a:r>
          </a:p>
          <a:p>
            <a:pPr marL="285750" indent="-285750">
              <a:buFont typeface="Arial" panose="020B0604020202020204" pitchFamily="34" charset="0"/>
              <a:buChar char="•"/>
            </a:pPr>
            <a:r>
              <a:rPr lang="en-GB" dirty="0"/>
              <a:t>Distinguish between fact and opinion. </a:t>
            </a:r>
          </a:p>
          <a:p>
            <a:pPr marL="285750" indent="-285750">
              <a:buFont typeface="Arial" panose="020B0604020202020204" pitchFamily="34" charset="0"/>
              <a:buChar char="•"/>
            </a:pPr>
            <a:r>
              <a:rPr lang="en-GB" dirty="0"/>
              <a:t>Retrieve, record and present information from non-fiction texts. </a:t>
            </a:r>
          </a:p>
          <a:p>
            <a:pPr marL="285750" indent="-285750">
              <a:buFont typeface="Arial" panose="020B0604020202020204" pitchFamily="34" charset="0"/>
              <a:buChar char="•"/>
            </a:pPr>
            <a:r>
              <a:rPr lang="en-GB" dirty="0"/>
              <a:t>Identify key details which support main ideas; summarise content drawn from more than one paragraph. </a:t>
            </a:r>
          </a:p>
          <a:p>
            <a:pPr marL="285750" indent="-285750">
              <a:buFont typeface="Arial" panose="020B0604020202020204" pitchFamily="34" charset="0"/>
              <a:buChar char="•"/>
            </a:pPr>
            <a:r>
              <a:rPr lang="en-GB" dirty="0"/>
              <a:t>Participate in discussion about books, expressing and justifying opinions, building on ideas, and challenging others’ views courteously. </a:t>
            </a:r>
          </a:p>
          <a:p>
            <a:pPr marL="285750" indent="-285750">
              <a:buFont typeface="Arial" panose="020B0604020202020204" pitchFamily="34" charset="0"/>
              <a:buChar char="•"/>
            </a:pPr>
            <a:r>
              <a:rPr lang="en-GB" dirty="0"/>
              <a:t> Explain their understanding of what they have read, including through formal presentation and debates, maintaining a focus on the topic</a:t>
            </a:r>
          </a:p>
        </p:txBody>
      </p:sp>
    </p:spTree>
    <p:extLst>
      <p:ext uri="{BB962C8B-B14F-4D97-AF65-F5344CB8AC3E}">
        <p14:creationId xmlns:p14="http://schemas.microsoft.com/office/powerpoint/2010/main" val="1599962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a:bodyPr>
          <a:lstStyle/>
          <a:p>
            <a:r>
              <a:rPr lang="en-GB" sz="4800" dirty="0">
                <a:solidFill>
                  <a:srgbClr val="7030A0"/>
                </a:solidFill>
                <a:latin typeface="HfW cursive" panose="00000500000000000000" pitchFamily="2" charset="0"/>
              </a:rPr>
              <a:t>Maths</a:t>
            </a:r>
            <a:br>
              <a:rPr lang="en-GB" sz="4800" dirty="0">
                <a:solidFill>
                  <a:srgbClr val="7030A0"/>
                </a:solidFill>
                <a:latin typeface="HfW cursive bold" panose="00000500000000000000" pitchFamily="2" charset="0"/>
              </a:rPr>
            </a:br>
            <a:r>
              <a:rPr lang="en-GB" sz="4800" dirty="0">
                <a:solidFill>
                  <a:srgbClr val="7030A0"/>
                </a:solidFill>
                <a:latin typeface="HfW cursive bold" panose="00000500000000000000" pitchFamily="2" charset="0"/>
              </a:rPr>
              <a:t> </a:t>
            </a:r>
          </a:p>
        </p:txBody>
      </p:sp>
      <p:sp>
        <p:nvSpPr>
          <p:cNvPr id="3" name="Content Placeholder 2"/>
          <p:cNvSpPr>
            <a:spLocks noGrp="1"/>
          </p:cNvSpPr>
          <p:nvPr>
            <p:ph idx="1"/>
          </p:nvPr>
        </p:nvSpPr>
        <p:spPr>
          <a:xfrm>
            <a:off x="65989" y="1217906"/>
            <a:ext cx="12192000" cy="5034606"/>
          </a:xfrm>
        </p:spPr>
        <p:txBody>
          <a:bodyPr>
            <a:noAutofit/>
          </a:bodyPr>
          <a:lstStyle/>
          <a:p>
            <a:pPr marL="0" indent="0">
              <a:buNone/>
            </a:pPr>
            <a:r>
              <a:rPr lang="en-GB" sz="2800" dirty="0">
                <a:latin typeface="HfW cursive" panose="00000500000000000000" pitchFamily="2" charset="0"/>
              </a:rPr>
              <a:t>The aims of the Maths curriculum are to ensure all pupils: </a:t>
            </a:r>
          </a:p>
          <a:p>
            <a:pPr marL="0" indent="0">
              <a:buNone/>
            </a:pPr>
            <a:endParaRPr lang="en-GB" sz="2800" dirty="0">
              <a:latin typeface="HfW cursive" panose="00000500000000000000" pitchFamily="2" charset="0"/>
            </a:endParaRPr>
          </a:p>
          <a:p>
            <a:r>
              <a:rPr lang="en-GB" sz="2800" dirty="0">
                <a:latin typeface="HfW cursive" panose="00000500000000000000" pitchFamily="2" charset="0"/>
              </a:rPr>
              <a:t>become fluent in the fundamentals of mathematics</a:t>
            </a:r>
          </a:p>
          <a:p>
            <a:pPr marL="0" indent="0">
              <a:buNone/>
            </a:pPr>
            <a:endParaRPr lang="en-GB" sz="2800" dirty="0">
              <a:latin typeface="HfW cursive" panose="00000500000000000000" pitchFamily="2" charset="0"/>
            </a:endParaRPr>
          </a:p>
          <a:p>
            <a:r>
              <a:rPr lang="en-GB" sz="2800" dirty="0">
                <a:latin typeface="HfW cursive" panose="00000500000000000000" pitchFamily="2" charset="0"/>
              </a:rPr>
              <a:t>reason mathematically using mathematical language</a:t>
            </a:r>
          </a:p>
          <a:p>
            <a:pPr marL="0" indent="0">
              <a:buNone/>
            </a:pPr>
            <a:endParaRPr lang="en-GB" sz="2800" dirty="0">
              <a:latin typeface="HfW cursive" panose="00000500000000000000" pitchFamily="2" charset="0"/>
            </a:endParaRPr>
          </a:p>
          <a:p>
            <a:r>
              <a:rPr lang="en-GB" sz="2800" dirty="0">
                <a:latin typeface="HfW cursive" panose="00000500000000000000" pitchFamily="2" charset="0"/>
              </a:rPr>
              <a:t>can solve problems by applying their mathematics to a variety of problems with increasing sophistication, including breaking down problems into a series of simpler steps and persevering in seeking solutions</a:t>
            </a:r>
          </a:p>
          <a:p>
            <a:endParaRPr lang="en-GB" sz="2800" dirty="0">
              <a:latin typeface="HfW cursive" panose="00000500000000000000" pitchFamily="2" charset="0"/>
            </a:endParaRPr>
          </a:p>
          <a:p>
            <a:endParaRPr lang="en-GB" sz="2400" dirty="0">
              <a:latin typeface="HfW cursive" panose="00000500000000000000" pitchFamily="2" charset="0"/>
            </a:endParaRPr>
          </a:p>
        </p:txBody>
      </p:sp>
      <p:pic>
        <p:nvPicPr>
          <p:cNvPr id="4" name="Picture 3"/>
          <p:cNvPicPr>
            <a:picLocks noChangeAspect="1"/>
          </p:cNvPicPr>
          <p:nvPr/>
        </p:nvPicPr>
        <p:blipFill>
          <a:blip r:embed="rId2"/>
          <a:stretch>
            <a:fillRect/>
          </a:stretch>
        </p:blipFill>
        <p:spPr>
          <a:xfrm>
            <a:off x="10196623" y="5469455"/>
            <a:ext cx="1528201" cy="1268407"/>
          </a:xfrm>
          <a:prstGeom prst="rect">
            <a:avLst/>
          </a:prstGeom>
        </p:spPr>
      </p:pic>
    </p:spTree>
    <p:extLst>
      <p:ext uri="{BB962C8B-B14F-4D97-AF65-F5344CB8AC3E}">
        <p14:creationId xmlns:p14="http://schemas.microsoft.com/office/powerpoint/2010/main" val="351048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5503" y="77646"/>
            <a:ext cx="4637315" cy="1754326"/>
          </a:xfrm>
          <a:prstGeom prst="rect">
            <a:avLst/>
          </a:prstGeom>
          <a:noFill/>
        </p:spPr>
        <p:txBody>
          <a:bodyPr wrap="square" rtlCol="0">
            <a:spAutoFit/>
          </a:bodyPr>
          <a:lstStyle/>
          <a:p>
            <a:pPr algn="ctr"/>
            <a:r>
              <a:rPr lang="en-GB" sz="3600" b="1" u="sng" dirty="0"/>
              <a:t>Year 6 </a:t>
            </a:r>
          </a:p>
          <a:p>
            <a:pPr algn="ctr"/>
            <a:r>
              <a:rPr lang="en-GB" sz="3600" b="1" u="sng" dirty="0"/>
              <a:t>2026-2027</a:t>
            </a:r>
          </a:p>
          <a:p>
            <a:pPr algn="ctr"/>
            <a:endParaRPr lang="en-GB" sz="3600" b="1" u="sng" dirty="0"/>
          </a:p>
        </p:txBody>
      </p:sp>
      <p:sp>
        <p:nvSpPr>
          <p:cNvPr id="3" name="TextBox 2"/>
          <p:cNvSpPr txBox="1"/>
          <p:nvPr/>
        </p:nvSpPr>
        <p:spPr>
          <a:xfrm>
            <a:off x="-571501" y="1894114"/>
            <a:ext cx="4474029" cy="707886"/>
          </a:xfrm>
          <a:prstGeom prst="rect">
            <a:avLst/>
          </a:prstGeom>
          <a:noFill/>
        </p:spPr>
        <p:txBody>
          <a:bodyPr wrap="square" rtlCol="0">
            <a:spAutoFit/>
          </a:bodyPr>
          <a:lstStyle/>
          <a:p>
            <a:pPr algn="ctr"/>
            <a:r>
              <a:rPr lang="en-GB" sz="4000" dirty="0"/>
              <a:t> </a:t>
            </a:r>
          </a:p>
        </p:txBody>
      </p:sp>
      <p:cxnSp>
        <p:nvCxnSpPr>
          <p:cNvPr id="9" name="Straight Arrow Connector 8"/>
          <p:cNvCxnSpPr/>
          <p:nvPr/>
        </p:nvCxnSpPr>
        <p:spPr>
          <a:xfrm flipV="1">
            <a:off x="1840030" y="1315744"/>
            <a:ext cx="865414" cy="102611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cxnSpLocks/>
          </p:cNvCxnSpPr>
          <p:nvPr/>
        </p:nvCxnSpPr>
        <p:spPr>
          <a:xfrm flipV="1">
            <a:off x="2305564" y="1683714"/>
            <a:ext cx="752429" cy="72757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2887190" y="2099548"/>
            <a:ext cx="424543" cy="4166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3292101" y="2706894"/>
            <a:ext cx="1220803" cy="124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015153" y="3353967"/>
            <a:ext cx="609819" cy="100476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42653" y="271280"/>
            <a:ext cx="6988628" cy="830997"/>
          </a:xfrm>
          <a:prstGeom prst="rect">
            <a:avLst/>
          </a:prstGeom>
          <a:noFill/>
        </p:spPr>
        <p:txBody>
          <a:bodyPr wrap="square" rtlCol="0">
            <a:spAutoFit/>
          </a:bodyPr>
          <a:lstStyle/>
          <a:p>
            <a:r>
              <a:rPr lang="en-GB" sz="2400" dirty="0">
                <a:latin typeface="HfW cursive" panose="00000500000000000000" pitchFamily="2" charset="0"/>
              </a:rPr>
              <a:t>Use negative numbers in context and calculate intervals across zero</a:t>
            </a:r>
          </a:p>
        </p:txBody>
      </p:sp>
      <p:sp>
        <p:nvSpPr>
          <p:cNvPr id="17" name="TextBox 16"/>
          <p:cNvSpPr txBox="1"/>
          <p:nvPr/>
        </p:nvSpPr>
        <p:spPr>
          <a:xfrm>
            <a:off x="2954944" y="1142687"/>
            <a:ext cx="8585188" cy="461665"/>
          </a:xfrm>
          <a:prstGeom prst="rect">
            <a:avLst/>
          </a:prstGeom>
          <a:noFill/>
        </p:spPr>
        <p:txBody>
          <a:bodyPr wrap="square" rtlCol="0">
            <a:spAutoFit/>
          </a:bodyPr>
          <a:lstStyle/>
          <a:p>
            <a:r>
              <a:rPr lang="en-GB" sz="2400" dirty="0">
                <a:latin typeface="HfW cursive" panose="00000500000000000000" pitchFamily="2" charset="0"/>
              </a:rPr>
              <a:t>Compare and order numbers up to 10, 000, 000</a:t>
            </a:r>
          </a:p>
        </p:txBody>
      </p:sp>
      <p:sp>
        <p:nvSpPr>
          <p:cNvPr id="19" name="TextBox 18"/>
          <p:cNvSpPr txBox="1"/>
          <p:nvPr/>
        </p:nvSpPr>
        <p:spPr>
          <a:xfrm>
            <a:off x="3493479" y="1661536"/>
            <a:ext cx="6988628" cy="830997"/>
          </a:xfrm>
          <a:prstGeom prst="rect">
            <a:avLst/>
          </a:prstGeom>
          <a:noFill/>
        </p:spPr>
        <p:txBody>
          <a:bodyPr wrap="square" rtlCol="0">
            <a:spAutoFit/>
          </a:bodyPr>
          <a:lstStyle/>
          <a:p>
            <a:r>
              <a:rPr lang="en-GB" sz="2400" dirty="0">
                <a:latin typeface="HfW cursive" panose="00000500000000000000" pitchFamily="2" charset="0"/>
              </a:rPr>
              <a:t>Identify common factors, common multiples and prime numbers</a:t>
            </a:r>
          </a:p>
        </p:txBody>
      </p:sp>
      <p:sp>
        <p:nvSpPr>
          <p:cNvPr id="20" name="TextBox 19"/>
          <p:cNvSpPr txBox="1"/>
          <p:nvPr/>
        </p:nvSpPr>
        <p:spPr>
          <a:xfrm>
            <a:off x="4875010" y="2496283"/>
            <a:ext cx="6988628" cy="830997"/>
          </a:xfrm>
          <a:prstGeom prst="rect">
            <a:avLst/>
          </a:prstGeom>
          <a:noFill/>
        </p:spPr>
        <p:txBody>
          <a:bodyPr wrap="square" rtlCol="0">
            <a:spAutoFit/>
          </a:bodyPr>
          <a:lstStyle/>
          <a:p>
            <a:r>
              <a:rPr lang="en-GB" sz="2400" dirty="0">
                <a:latin typeface="HfW cursive" panose="00000500000000000000" pitchFamily="2" charset="0"/>
              </a:rPr>
              <a:t>Round any number to a required degree of accuracy </a:t>
            </a:r>
          </a:p>
        </p:txBody>
      </p:sp>
      <p:sp>
        <p:nvSpPr>
          <p:cNvPr id="21" name="TextBox 20"/>
          <p:cNvSpPr txBox="1"/>
          <p:nvPr/>
        </p:nvSpPr>
        <p:spPr>
          <a:xfrm>
            <a:off x="3064545" y="3725196"/>
            <a:ext cx="8248031" cy="830997"/>
          </a:xfrm>
          <a:prstGeom prst="rect">
            <a:avLst/>
          </a:prstGeom>
          <a:noFill/>
        </p:spPr>
        <p:txBody>
          <a:bodyPr wrap="square" rtlCol="0">
            <a:spAutoFit/>
          </a:bodyPr>
          <a:lstStyle/>
          <a:p>
            <a:r>
              <a:rPr lang="en-GB" sz="2400" dirty="0">
                <a:latin typeface="HfW cursive" panose="00000500000000000000" pitchFamily="2" charset="0"/>
              </a:rPr>
              <a:t>Use knowledge of order of operations to carry out calculations involving four operations  </a:t>
            </a:r>
          </a:p>
        </p:txBody>
      </p:sp>
      <p:cxnSp>
        <p:nvCxnSpPr>
          <p:cNvPr id="25" name="Straight Arrow Connector 24"/>
          <p:cNvCxnSpPr/>
          <p:nvPr/>
        </p:nvCxnSpPr>
        <p:spPr>
          <a:xfrm>
            <a:off x="3233110" y="2931542"/>
            <a:ext cx="474104" cy="44127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542653" y="3103352"/>
            <a:ext cx="474052" cy="67058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253527" y="3320462"/>
            <a:ext cx="9040017" cy="461665"/>
          </a:xfrm>
          <a:prstGeom prst="rect">
            <a:avLst/>
          </a:prstGeom>
          <a:noFill/>
        </p:spPr>
        <p:txBody>
          <a:bodyPr wrap="square" rtlCol="0">
            <a:spAutoFit/>
          </a:bodyPr>
          <a:lstStyle/>
          <a:p>
            <a:r>
              <a:rPr lang="en-GB" sz="2400" dirty="0">
                <a:latin typeface="HfW cursive" panose="00000500000000000000" pitchFamily="2" charset="0"/>
              </a:rPr>
              <a:t>Identify the place value of each digit to 3 decimal places.</a:t>
            </a:r>
          </a:p>
        </p:txBody>
      </p:sp>
      <p:sp>
        <p:nvSpPr>
          <p:cNvPr id="29" name="TextBox 28"/>
          <p:cNvSpPr txBox="1"/>
          <p:nvPr/>
        </p:nvSpPr>
        <p:spPr>
          <a:xfrm>
            <a:off x="2808661" y="4489705"/>
            <a:ext cx="11447687" cy="461665"/>
          </a:xfrm>
          <a:prstGeom prst="rect">
            <a:avLst/>
          </a:prstGeom>
          <a:noFill/>
        </p:spPr>
        <p:txBody>
          <a:bodyPr wrap="square" rtlCol="0">
            <a:spAutoFit/>
          </a:bodyPr>
          <a:lstStyle/>
          <a:p>
            <a:r>
              <a:rPr lang="en-GB" sz="2400" dirty="0">
                <a:latin typeface="HfW cursive" panose="00000500000000000000" pitchFamily="2" charset="0"/>
              </a:rPr>
              <a:t>Multiply 4 digits by 2 digits </a:t>
            </a:r>
          </a:p>
        </p:txBody>
      </p:sp>
      <p:cxnSp>
        <p:nvCxnSpPr>
          <p:cNvPr id="30" name="Straight Arrow Connector 29"/>
          <p:cNvCxnSpPr/>
          <p:nvPr/>
        </p:nvCxnSpPr>
        <p:spPr>
          <a:xfrm>
            <a:off x="1439955" y="3296588"/>
            <a:ext cx="780891" cy="15348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272737" y="4995317"/>
            <a:ext cx="9969955" cy="461665"/>
          </a:xfrm>
          <a:prstGeom prst="rect">
            <a:avLst/>
          </a:prstGeom>
          <a:noFill/>
        </p:spPr>
        <p:txBody>
          <a:bodyPr wrap="square" rtlCol="0">
            <a:spAutoFit/>
          </a:bodyPr>
          <a:lstStyle/>
          <a:p>
            <a:r>
              <a:rPr lang="en-GB" sz="2400" dirty="0">
                <a:latin typeface="HfW cursive" panose="00000500000000000000" pitchFamily="2" charset="0"/>
              </a:rPr>
              <a:t>Divide 4 digits by 2 digits </a:t>
            </a:r>
          </a:p>
        </p:txBody>
      </p:sp>
      <p:cxnSp>
        <p:nvCxnSpPr>
          <p:cNvPr id="42" name="Straight Arrow Connector 41"/>
          <p:cNvCxnSpPr/>
          <p:nvPr/>
        </p:nvCxnSpPr>
        <p:spPr>
          <a:xfrm>
            <a:off x="973322" y="3240384"/>
            <a:ext cx="991640" cy="217313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893683" y="5388221"/>
            <a:ext cx="9969955" cy="830997"/>
          </a:xfrm>
          <a:prstGeom prst="rect">
            <a:avLst/>
          </a:prstGeom>
          <a:noFill/>
        </p:spPr>
        <p:txBody>
          <a:bodyPr wrap="square" rtlCol="0">
            <a:spAutoFit/>
          </a:bodyPr>
          <a:lstStyle/>
          <a:p>
            <a:r>
              <a:rPr lang="en-GB" sz="2400" dirty="0">
                <a:latin typeface="HfW cursive" panose="00000500000000000000" pitchFamily="2" charset="0"/>
              </a:rPr>
              <a:t>Add and subtract fractions with different denominators and mixed numbers </a:t>
            </a:r>
          </a:p>
        </p:txBody>
      </p:sp>
      <p:sp>
        <p:nvSpPr>
          <p:cNvPr id="23" name="TextBox 22"/>
          <p:cNvSpPr txBox="1"/>
          <p:nvPr/>
        </p:nvSpPr>
        <p:spPr>
          <a:xfrm>
            <a:off x="-260450" y="2437178"/>
            <a:ext cx="3657601" cy="707886"/>
          </a:xfrm>
          <a:prstGeom prst="rect">
            <a:avLst/>
          </a:prstGeom>
          <a:noFill/>
        </p:spPr>
        <p:txBody>
          <a:bodyPr wrap="square" rtlCol="0">
            <a:spAutoFit/>
          </a:bodyPr>
          <a:lstStyle/>
          <a:p>
            <a:pPr algn="ctr"/>
            <a:r>
              <a:rPr lang="en-GB" sz="2000" b="1" u="sng" dirty="0">
                <a:latin typeface="HfW cursive" panose="00000500000000000000" pitchFamily="2" charset="0"/>
              </a:rPr>
              <a:t>End of Year Expectations </a:t>
            </a:r>
          </a:p>
          <a:p>
            <a:pPr algn="ctr"/>
            <a:r>
              <a:rPr lang="en-GB" sz="2000" b="1" u="sng" dirty="0">
                <a:latin typeface="HfW cursive" panose="00000500000000000000" pitchFamily="2" charset="0"/>
              </a:rPr>
              <a:t>Maths </a:t>
            </a:r>
          </a:p>
        </p:txBody>
      </p:sp>
      <p:cxnSp>
        <p:nvCxnSpPr>
          <p:cNvPr id="27" name="Straight Arrow Connector 26"/>
          <p:cNvCxnSpPr/>
          <p:nvPr/>
        </p:nvCxnSpPr>
        <p:spPr>
          <a:xfrm>
            <a:off x="115415" y="3278141"/>
            <a:ext cx="116406" cy="293790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553628" y="3363495"/>
            <a:ext cx="482201" cy="242591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19430" y="5998315"/>
            <a:ext cx="10856599" cy="461665"/>
          </a:xfrm>
          <a:prstGeom prst="rect">
            <a:avLst/>
          </a:prstGeom>
          <a:noFill/>
        </p:spPr>
        <p:txBody>
          <a:bodyPr wrap="square" rtlCol="0">
            <a:spAutoFit/>
          </a:bodyPr>
          <a:lstStyle/>
          <a:p>
            <a:r>
              <a:rPr lang="en-GB" sz="2400" dirty="0">
                <a:latin typeface="HfW cursive" panose="00000500000000000000" pitchFamily="2" charset="0"/>
              </a:rPr>
              <a:t>Multiply and divide fractions and write answers in the simplest form </a:t>
            </a:r>
          </a:p>
        </p:txBody>
      </p:sp>
      <p:sp>
        <p:nvSpPr>
          <p:cNvPr id="34" name="TextBox 33"/>
          <p:cNvSpPr txBox="1"/>
          <p:nvPr/>
        </p:nvSpPr>
        <p:spPr>
          <a:xfrm>
            <a:off x="0" y="6455587"/>
            <a:ext cx="9969955" cy="461665"/>
          </a:xfrm>
          <a:prstGeom prst="rect">
            <a:avLst/>
          </a:prstGeom>
          <a:noFill/>
        </p:spPr>
        <p:txBody>
          <a:bodyPr wrap="square" rtlCol="0">
            <a:spAutoFit/>
          </a:bodyPr>
          <a:lstStyle/>
          <a:p>
            <a:r>
              <a:rPr lang="en-GB" sz="2400" dirty="0">
                <a:latin typeface="HfW cursive" panose="00000500000000000000" pitchFamily="2" charset="0"/>
              </a:rPr>
              <a:t>Calculate the percentage of a whole number </a:t>
            </a:r>
          </a:p>
        </p:txBody>
      </p:sp>
    </p:spTree>
    <p:extLst>
      <p:ext uri="{BB962C8B-B14F-4D97-AF65-F5344CB8AC3E}">
        <p14:creationId xmlns:p14="http://schemas.microsoft.com/office/powerpoint/2010/main" val="1307878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3508743"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103441" y="653135"/>
            <a:ext cx="3640860" cy="4524315"/>
          </a:xfrm>
          <a:prstGeom prst="rect">
            <a:avLst/>
          </a:prstGeom>
          <a:noFill/>
        </p:spPr>
        <p:txBody>
          <a:bodyPr wrap="square" rtlCol="0">
            <a:spAutoFit/>
          </a:bodyPr>
          <a:lstStyle/>
          <a:p>
            <a:pPr algn="ctr"/>
            <a:r>
              <a:rPr lang="en-US" sz="3200" dirty="0">
                <a:solidFill>
                  <a:srgbClr val="7030A0"/>
                </a:solidFill>
                <a:latin typeface="HfW cursive" panose="00000500000000000000" pitchFamily="2" charset="0"/>
                <a:ea typeface="Calibri Light" panose="020F0302020204030204" pitchFamily="34" charset="0"/>
                <a:cs typeface="Calibri Light" panose="020F0302020204030204" pitchFamily="34" charset="0"/>
              </a:rPr>
              <a:t>Religious Education</a:t>
            </a:r>
          </a:p>
          <a:p>
            <a:pPr algn="ctr"/>
            <a:endParaRPr lang="en-US" sz="3200" dirty="0">
              <a:solidFill>
                <a:srgbClr val="7030A0"/>
              </a:solidFill>
              <a:latin typeface="HfW cursive" panose="00000500000000000000" pitchFamily="2" charset="0"/>
              <a:ea typeface="Calibri Light" panose="020F0302020204030204" pitchFamily="34" charset="0"/>
              <a:cs typeface="Calibri Light" panose="020F0302020204030204" pitchFamily="34" charset="0"/>
            </a:endParaRPr>
          </a:p>
          <a:p>
            <a:pPr algn="ctr"/>
            <a:endPar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a:p>
            <a:endPar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a:p>
            <a:r>
              <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rPr>
              <a:t>Branch 1</a:t>
            </a:r>
          </a:p>
          <a:p>
            <a:endPar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a:p>
            <a:pPr algn="ctr"/>
            <a:r>
              <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rPr>
              <a:t>Year 6 Autumn Term 2026</a:t>
            </a:r>
            <a:endParaRPr lang="en-GB"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p:txBody>
      </p:sp>
      <p:pic>
        <p:nvPicPr>
          <p:cNvPr id="5" name="Picture 4">
            <a:extLst>
              <a:ext uri="{FF2B5EF4-FFF2-40B4-BE49-F238E27FC236}">
                <a16:creationId xmlns:a16="http://schemas.microsoft.com/office/drawing/2014/main" id="{032F25E5-1C62-4F41-AF1D-D6D9646087D4}"/>
              </a:ext>
            </a:extLst>
          </p:cNvPr>
          <p:cNvPicPr>
            <a:picLocks noChangeAspect="1"/>
          </p:cNvPicPr>
          <p:nvPr/>
        </p:nvPicPr>
        <p:blipFill>
          <a:blip r:embed="rId3"/>
          <a:stretch>
            <a:fillRect/>
          </a:stretch>
        </p:blipFill>
        <p:spPr>
          <a:xfrm>
            <a:off x="5326911" y="8468"/>
            <a:ext cx="5167687" cy="2906824"/>
          </a:xfrm>
          <a:prstGeom prst="rect">
            <a:avLst/>
          </a:prstGeom>
        </p:spPr>
      </p:pic>
      <p:pic>
        <p:nvPicPr>
          <p:cNvPr id="6" name="Picture 5">
            <a:extLst>
              <a:ext uri="{FF2B5EF4-FFF2-40B4-BE49-F238E27FC236}">
                <a16:creationId xmlns:a16="http://schemas.microsoft.com/office/drawing/2014/main" id="{0D796D3D-2433-4EFF-A85D-9BF83E416A77}"/>
              </a:ext>
            </a:extLst>
          </p:cNvPr>
          <p:cNvPicPr>
            <a:picLocks noChangeAspect="1"/>
          </p:cNvPicPr>
          <p:nvPr/>
        </p:nvPicPr>
        <p:blipFill rotWithShape="1">
          <a:blip r:embed="rId4"/>
          <a:srcRect l="20930" t="17674" r="5640" b="9834"/>
          <a:stretch/>
        </p:blipFill>
        <p:spPr>
          <a:xfrm>
            <a:off x="4503420" y="3070951"/>
            <a:ext cx="6804437" cy="3778581"/>
          </a:xfrm>
          <a:prstGeom prst="rect">
            <a:avLst/>
          </a:prstGeom>
        </p:spPr>
      </p:pic>
    </p:spTree>
    <p:extLst>
      <p:ext uri="{BB962C8B-B14F-4D97-AF65-F5344CB8AC3E}">
        <p14:creationId xmlns:p14="http://schemas.microsoft.com/office/powerpoint/2010/main" val="200720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948FFB8-D8FE-4DF9-AB7A-5073F2CA82B4}"/>
              </a:ext>
            </a:extLst>
          </p:cNvPr>
          <p:cNvPicPr>
            <a:picLocks noChangeAspect="1"/>
          </p:cNvPicPr>
          <p:nvPr/>
        </p:nvPicPr>
        <p:blipFill rotWithShape="1">
          <a:blip r:embed="rId2"/>
          <a:srcRect l="23805" t="21822" r="8913" b="11285"/>
          <a:stretch/>
        </p:blipFill>
        <p:spPr>
          <a:xfrm>
            <a:off x="186680" y="198782"/>
            <a:ext cx="4504590" cy="2517913"/>
          </a:xfrm>
          <a:prstGeom prst="rect">
            <a:avLst/>
          </a:prstGeom>
        </p:spPr>
      </p:pic>
      <p:pic>
        <p:nvPicPr>
          <p:cNvPr id="3" name="Picture 2">
            <a:extLst>
              <a:ext uri="{FF2B5EF4-FFF2-40B4-BE49-F238E27FC236}">
                <a16:creationId xmlns:a16="http://schemas.microsoft.com/office/drawing/2014/main" id="{4BE76525-A58E-48C3-AEBE-683DA8EC6930}"/>
              </a:ext>
            </a:extLst>
          </p:cNvPr>
          <p:cNvPicPr>
            <a:picLocks noChangeAspect="1"/>
          </p:cNvPicPr>
          <p:nvPr/>
        </p:nvPicPr>
        <p:blipFill rotWithShape="1">
          <a:blip r:embed="rId3"/>
          <a:srcRect l="24131" t="22596" r="8804" b="11285"/>
          <a:stretch/>
        </p:blipFill>
        <p:spPr>
          <a:xfrm>
            <a:off x="6339086" y="198782"/>
            <a:ext cx="5666234" cy="3140765"/>
          </a:xfrm>
          <a:prstGeom prst="rect">
            <a:avLst/>
          </a:prstGeom>
        </p:spPr>
      </p:pic>
      <p:pic>
        <p:nvPicPr>
          <p:cNvPr id="4" name="Picture 3">
            <a:extLst>
              <a:ext uri="{FF2B5EF4-FFF2-40B4-BE49-F238E27FC236}">
                <a16:creationId xmlns:a16="http://schemas.microsoft.com/office/drawing/2014/main" id="{C25871BE-520B-45E1-9F45-AACC83429866}"/>
              </a:ext>
            </a:extLst>
          </p:cNvPr>
          <p:cNvPicPr>
            <a:picLocks noChangeAspect="1"/>
          </p:cNvPicPr>
          <p:nvPr/>
        </p:nvPicPr>
        <p:blipFill rotWithShape="1">
          <a:blip r:embed="rId4"/>
          <a:srcRect l="58369" t="45408" r="8587" b="10899"/>
          <a:stretch/>
        </p:blipFill>
        <p:spPr>
          <a:xfrm>
            <a:off x="1258955" y="3233530"/>
            <a:ext cx="4744279" cy="3526996"/>
          </a:xfrm>
          <a:prstGeom prst="rect">
            <a:avLst/>
          </a:prstGeom>
        </p:spPr>
      </p:pic>
    </p:spTree>
    <p:extLst>
      <p:ext uri="{BB962C8B-B14F-4D97-AF65-F5344CB8AC3E}">
        <p14:creationId xmlns:p14="http://schemas.microsoft.com/office/powerpoint/2010/main" val="2013610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F42D3-82FF-5D2A-D05A-E3D015305BE9}"/>
              </a:ext>
            </a:extLst>
          </p:cNvPr>
          <p:cNvSpPr>
            <a:spLocks noGrp="1"/>
          </p:cNvSpPr>
          <p:nvPr>
            <p:ph type="title"/>
          </p:nvPr>
        </p:nvSpPr>
        <p:spPr/>
        <p:txBody>
          <a:bodyPr/>
          <a:lstStyle/>
          <a:p>
            <a:r>
              <a:rPr lang="en-GB" dirty="0">
                <a:latin typeface="HfW cursive bold"/>
              </a:rPr>
              <a:t>Residential</a:t>
            </a:r>
          </a:p>
        </p:txBody>
      </p:sp>
      <p:sp>
        <p:nvSpPr>
          <p:cNvPr id="3" name="Content Placeholder 2">
            <a:extLst>
              <a:ext uri="{FF2B5EF4-FFF2-40B4-BE49-F238E27FC236}">
                <a16:creationId xmlns:a16="http://schemas.microsoft.com/office/drawing/2014/main" id="{C8ABFB3E-65D4-92B8-4837-77C850F74254}"/>
              </a:ext>
            </a:extLst>
          </p:cNvPr>
          <p:cNvSpPr>
            <a:spLocks noGrp="1"/>
          </p:cNvSpPr>
          <p:nvPr>
            <p:ph idx="1"/>
          </p:nvPr>
        </p:nvSpPr>
        <p:spPr/>
        <p:txBody>
          <a:bodyPr/>
          <a:lstStyle/>
          <a:p>
            <a:r>
              <a:rPr lang="en-GB" dirty="0">
                <a:latin typeface="HfW cursive bold"/>
              </a:rPr>
              <a:t>We will be going away for four nights and five days to Ferny Croft for our end of Year residential. This will take place in May from the 17</a:t>
            </a:r>
            <a:r>
              <a:rPr lang="en-GB" baseline="30000" dirty="0">
                <a:latin typeface="HfW cursive bold"/>
              </a:rPr>
              <a:t>th</a:t>
            </a:r>
            <a:r>
              <a:rPr lang="en-GB" dirty="0">
                <a:latin typeface="HfW cursive bold"/>
              </a:rPr>
              <a:t>-21</a:t>
            </a:r>
            <a:r>
              <a:rPr lang="en-GB" baseline="30000" dirty="0">
                <a:latin typeface="HfW cursive bold"/>
              </a:rPr>
              <a:t>st</a:t>
            </a:r>
            <a:r>
              <a:rPr lang="en-GB" dirty="0">
                <a:latin typeface="HfW cursive bold"/>
              </a:rPr>
              <a:t>.</a:t>
            </a:r>
          </a:p>
          <a:p>
            <a:endParaRPr lang="en-GB" baseline="30000" dirty="0">
              <a:latin typeface="HfW cursive bold"/>
            </a:endParaRPr>
          </a:p>
          <a:p>
            <a:r>
              <a:rPr lang="en-GB" sz="4400" baseline="30000" dirty="0">
                <a:latin typeface="HfW cursive bold"/>
              </a:rPr>
              <a:t>There will be a meeting about the residential in April before we go away, to let you know about the activities, the food, where the children will be staying etc.</a:t>
            </a:r>
          </a:p>
        </p:txBody>
      </p:sp>
    </p:spTree>
    <p:extLst>
      <p:ext uri="{BB962C8B-B14F-4D97-AF65-F5344CB8AC3E}">
        <p14:creationId xmlns:p14="http://schemas.microsoft.com/office/powerpoint/2010/main" val="3682579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1469" y="0"/>
            <a:ext cx="8770571" cy="1560716"/>
          </a:xfrm>
        </p:spPr>
        <p:txBody>
          <a:bodyPr>
            <a:normAutofit/>
          </a:bodyPr>
          <a:lstStyle/>
          <a:p>
            <a:r>
              <a:rPr lang="en-GB" u="sng" dirty="0">
                <a:solidFill>
                  <a:srgbClr val="7030A0"/>
                </a:solidFill>
                <a:latin typeface="HfW cursive" panose="00000500000000000000" pitchFamily="2" charset="0"/>
              </a:rPr>
              <a:t>Year 6 Class Expectations</a:t>
            </a:r>
          </a:p>
        </p:txBody>
      </p:sp>
      <p:sp>
        <p:nvSpPr>
          <p:cNvPr id="3" name="Content Placeholder 2"/>
          <p:cNvSpPr>
            <a:spLocks noGrp="1"/>
          </p:cNvSpPr>
          <p:nvPr>
            <p:ph idx="1"/>
          </p:nvPr>
        </p:nvSpPr>
        <p:spPr>
          <a:xfrm>
            <a:off x="443932" y="1305175"/>
            <a:ext cx="11108507" cy="5048272"/>
          </a:xfrm>
        </p:spPr>
        <p:txBody>
          <a:bodyPr>
            <a:noAutofit/>
          </a:bodyPr>
          <a:lstStyle/>
          <a:p>
            <a:r>
              <a:rPr lang="en-GB" sz="2000" dirty="0">
                <a:latin typeface="HfW cursive" panose="00000500000000000000" pitchFamily="2" charset="0"/>
              </a:rPr>
              <a:t>Be respectful to everyone in class and across the whole school.</a:t>
            </a:r>
          </a:p>
          <a:p>
            <a:pPr marL="0" indent="0">
              <a:buNone/>
            </a:pPr>
            <a:endParaRPr lang="en-GB" sz="2000" dirty="0">
              <a:latin typeface="HfW cursive" panose="00000500000000000000" pitchFamily="2" charset="0"/>
            </a:endParaRPr>
          </a:p>
          <a:p>
            <a:r>
              <a:rPr lang="en-GB" sz="2000" dirty="0">
                <a:latin typeface="HfW cursive" panose="00000500000000000000" pitchFamily="2" charset="0"/>
              </a:rPr>
              <a:t>Be a </a:t>
            </a:r>
            <a:r>
              <a:rPr lang="en-GB" sz="3200" b="1" dirty="0">
                <a:latin typeface="HfW cursive" panose="00000500000000000000" pitchFamily="2" charset="0"/>
              </a:rPr>
              <a:t>positive role model.</a:t>
            </a:r>
          </a:p>
          <a:p>
            <a:pPr marL="0" indent="0">
              <a:buNone/>
            </a:pPr>
            <a:endParaRPr lang="en-GB" sz="2000" dirty="0">
              <a:latin typeface="HfW cursive" panose="00000500000000000000" pitchFamily="2" charset="0"/>
            </a:endParaRPr>
          </a:p>
          <a:p>
            <a:r>
              <a:rPr lang="en-GB" sz="2000" dirty="0">
                <a:latin typeface="HfW cursive" panose="00000500000000000000" pitchFamily="2" charset="0"/>
              </a:rPr>
              <a:t>Persevere when learning gets difficult or challenging - show a growth mindset.</a:t>
            </a:r>
          </a:p>
          <a:p>
            <a:pPr marL="0" indent="0">
              <a:buNone/>
            </a:pPr>
            <a:r>
              <a:rPr lang="en-GB" sz="2000" dirty="0">
                <a:latin typeface="HfW cursive" panose="00000500000000000000" pitchFamily="2" charset="0"/>
              </a:rPr>
              <a:t> </a:t>
            </a:r>
          </a:p>
          <a:p>
            <a:r>
              <a:rPr lang="en-GB" sz="2000" dirty="0">
                <a:latin typeface="HfW cursive" panose="00000500000000000000" pitchFamily="2" charset="0"/>
              </a:rPr>
              <a:t>Become more independent with starting their work and finding ways to support their own learning....but remember we are here to help. </a:t>
            </a:r>
          </a:p>
          <a:p>
            <a:endParaRPr lang="en-GB" sz="2000" dirty="0">
              <a:latin typeface="HfW cursive" panose="00000500000000000000" pitchFamily="2" charset="0"/>
            </a:endParaRPr>
          </a:p>
          <a:p>
            <a:r>
              <a:rPr lang="en-GB" sz="2000" dirty="0">
                <a:latin typeface="HfW cursive" panose="00000500000000000000" pitchFamily="2" charset="0"/>
              </a:rPr>
              <a:t>Be more organised with their lunch boxes, snacks, water bottles, etc.</a:t>
            </a:r>
          </a:p>
          <a:p>
            <a:pPr marL="0" indent="0">
              <a:buNone/>
            </a:pPr>
            <a:endParaRPr lang="en-GB" sz="2000" dirty="0">
              <a:latin typeface="HfW cursive" panose="00000500000000000000" pitchFamily="2" charset="0"/>
            </a:endParaRPr>
          </a:p>
          <a:p>
            <a:r>
              <a:rPr lang="en-US" sz="2000" dirty="0">
                <a:latin typeface="HfW cursive" panose="00000500000000000000" pitchFamily="2" charset="0"/>
              </a:rPr>
              <a:t>Follow our school values</a:t>
            </a:r>
          </a:p>
          <a:p>
            <a:pPr marL="0" indent="0">
              <a:buNone/>
            </a:pPr>
            <a:endParaRPr lang="en-GB" sz="2400" dirty="0">
              <a:latin typeface="HfW cursive" panose="00000500000000000000" pitchFamily="2" charset="0"/>
            </a:endParaRPr>
          </a:p>
        </p:txBody>
      </p:sp>
    </p:spTree>
    <p:extLst>
      <p:ext uri="{BB962C8B-B14F-4D97-AF65-F5344CB8AC3E}">
        <p14:creationId xmlns:p14="http://schemas.microsoft.com/office/powerpoint/2010/main" val="906886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a:bodyPr>
          <a:lstStyle/>
          <a:p>
            <a:r>
              <a:rPr lang="en-GB" sz="4800" dirty="0">
                <a:solidFill>
                  <a:srgbClr val="7030A0"/>
                </a:solidFill>
                <a:latin typeface="HfW cursive" panose="00000500000000000000" pitchFamily="2" charset="0"/>
              </a:rPr>
              <a:t>Homework</a:t>
            </a:r>
          </a:p>
        </p:txBody>
      </p:sp>
      <p:sp>
        <p:nvSpPr>
          <p:cNvPr id="3" name="Content Placeholder 2"/>
          <p:cNvSpPr>
            <a:spLocks noGrp="1"/>
          </p:cNvSpPr>
          <p:nvPr>
            <p:ph idx="1"/>
          </p:nvPr>
        </p:nvSpPr>
        <p:spPr>
          <a:xfrm>
            <a:off x="144755" y="1345301"/>
            <a:ext cx="10899866" cy="3835435"/>
          </a:xfrm>
        </p:spPr>
        <p:txBody>
          <a:bodyPr>
            <a:noAutofit/>
          </a:bodyPr>
          <a:lstStyle/>
          <a:p>
            <a:pPr marL="0" indent="0">
              <a:buNone/>
            </a:pPr>
            <a:endParaRPr lang="en-GB" sz="2400" dirty="0">
              <a:latin typeface="HfW cursive" panose="00000500000000000000" pitchFamily="2" charset="0"/>
            </a:endParaRP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Both Maths and English tasks to be set on </a:t>
            </a:r>
            <a:r>
              <a:rPr lang="en-GB" sz="2400" b="1" dirty="0">
                <a:solidFill>
                  <a:srgbClr val="FF0000"/>
                </a:solidFill>
                <a:latin typeface="HfW cursive" panose="00000500000000000000" pitchFamily="2" charset="0"/>
              </a:rPr>
              <a:t>Friday</a:t>
            </a:r>
            <a:r>
              <a:rPr lang="en-GB" sz="2400" dirty="0">
                <a:latin typeface="HfW cursive" panose="00000500000000000000" pitchFamily="2" charset="0"/>
              </a:rPr>
              <a:t> to be returned on the following </a:t>
            </a:r>
            <a:r>
              <a:rPr lang="en-GB" sz="2400" b="1" dirty="0">
                <a:solidFill>
                  <a:srgbClr val="FF0000"/>
                </a:solidFill>
                <a:latin typeface="HfW cursive" panose="00000500000000000000" pitchFamily="2" charset="0"/>
              </a:rPr>
              <a:t>Thursday</a:t>
            </a:r>
            <a:r>
              <a:rPr lang="en-GB" sz="2400" dirty="0">
                <a:latin typeface="HfW cursive" panose="00000500000000000000" pitchFamily="2" charset="0"/>
              </a:rPr>
              <a:t> and should take approximately 20 - 30 minutes. </a:t>
            </a:r>
          </a:p>
          <a:p>
            <a:endParaRPr lang="en-GB" sz="2400" dirty="0">
              <a:latin typeface="HfW cursive" panose="00000500000000000000" pitchFamily="2" charset="0"/>
            </a:endParaRPr>
          </a:p>
          <a:p>
            <a:r>
              <a:rPr lang="en-GB" sz="2400" dirty="0">
                <a:latin typeface="HfW cursive" panose="00000500000000000000" pitchFamily="2" charset="0"/>
              </a:rPr>
              <a:t>Homework will be set from SATs books and additional texts.</a:t>
            </a:r>
          </a:p>
          <a:p>
            <a:pPr marL="0" indent="0">
              <a:buNone/>
            </a:pPr>
            <a:endParaRPr lang="en-GB" sz="2400" b="1" dirty="0">
              <a:latin typeface="HfW cursive" panose="00000500000000000000" pitchFamily="2" charset="0"/>
            </a:endParaRPr>
          </a:p>
          <a:p>
            <a:r>
              <a:rPr lang="en-GB" sz="2400" dirty="0">
                <a:latin typeface="HfW cursive" panose="00000500000000000000" pitchFamily="2" charset="0"/>
              </a:rPr>
              <a:t>If your child can not complete their homework, please can you email me. I am also available on a Monday lunchtime to go through any questions.</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Homework will be related to what the children are working on in class. </a:t>
            </a:r>
          </a:p>
          <a:p>
            <a:endParaRPr lang="en-GB" sz="2400" dirty="0">
              <a:latin typeface="HfW cursive" panose="00000500000000000000" pitchFamily="2" charset="0"/>
            </a:endParaRPr>
          </a:p>
        </p:txBody>
      </p:sp>
      <p:pic>
        <p:nvPicPr>
          <p:cNvPr id="4" name="Picture 3"/>
          <p:cNvPicPr>
            <a:picLocks noChangeAspect="1"/>
          </p:cNvPicPr>
          <p:nvPr/>
        </p:nvPicPr>
        <p:blipFill>
          <a:blip r:embed="rId2"/>
          <a:stretch>
            <a:fillRect/>
          </a:stretch>
        </p:blipFill>
        <p:spPr>
          <a:xfrm>
            <a:off x="9616758" y="0"/>
            <a:ext cx="2577444" cy="2289538"/>
          </a:xfrm>
          <a:prstGeom prst="rect">
            <a:avLst/>
          </a:prstGeom>
        </p:spPr>
      </p:pic>
    </p:spTree>
    <p:extLst>
      <p:ext uri="{BB962C8B-B14F-4D97-AF65-F5344CB8AC3E}">
        <p14:creationId xmlns:p14="http://schemas.microsoft.com/office/powerpoint/2010/main" val="365259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72594" y="808073"/>
            <a:ext cx="4740005" cy="59729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5" name="Picture 4"/>
          <p:cNvPicPr>
            <a:picLocks noChangeAspect="1"/>
          </p:cNvPicPr>
          <p:nvPr/>
        </p:nvPicPr>
        <p:blipFill rotWithShape="1">
          <a:blip r:embed="rId3"/>
          <a:srcRect t="28267" r="10633"/>
          <a:stretch/>
        </p:blipFill>
        <p:spPr>
          <a:xfrm>
            <a:off x="9533203" y="5047488"/>
            <a:ext cx="2528126" cy="1639824"/>
          </a:xfrm>
          <a:prstGeom prst="rect">
            <a:avLst/>
          </a:prstGeom>
        </p:spPr>
      </p:pic>
      <p:pic>
        <p:nvPicPr>
          <p:cNvPr id="3076" name="Picture 4" descr="Image result for water bottles"/>
          <p:cNvPicPr>
            <a:picLocks noChangeAspect="1" noChangeArrowheads="1"/>
          </p:cNvPicPr>
          <p:nvPr/>
        </p:nvPicPr>
        <p:blipFill rotWithShape="1">
          <a:blip r:embed="rId4">
            <a:extLst>
              <a:ext uri="{28A0092B-C50C-407E-A947-70E740481C1C}">
                <a14:useLocalDpi xmlns:a14="http://schemas.microsoft.com/office/drawing/2010/main" val="0"/>
              </a:ext>
            </a:extLst>
          </a:blip>
          <a:srcRect l="24628" r="24628"/>
          <a:stretch/>
        </p:blipFill>
        <p:spPr bwMode="auto">
          <a:xfrm rot="20898960">
            <a:off x="10031251" y="1618867"/>
            <a:ext cx="1532030" cy="301920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PE ki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778454">
            <a:off x="483291" y="367215"/>
            <a:ext cx="1899912" cy="18999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862727" y="5586104"/>
            <a:ext cx="2670476" cy="923330"/>
          </a:xfrm>
          <a:prstGeom prst="rect">
            <a:avLst/>
          </a:prstGeom>
          <a:noFill/>
        </p:spPr>
        <p:txBody>
          <a:bodyPr wrap="none" lIns="91440" tIns="45720" rIns="91440" bIns="45720">
            <a:spAutoFit/>
          </a:bodyPr>
          <a:lstStyle/>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Planners</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2" name="Rectangle 1"/>
          <p:cNvSpPr/>
          <p:nvPr/>
        </p:nvSpPr>
        <p:spPr>
          <a:xfrm>
            <a:off x="499730" y="2562399"/>
            <a:ext cx="6222295" cy="2616101"/>
          </a:xfrm>
          <a:prstGeom prst="rect">
            <a:avLst/>
          </a:prstGeom>
          <a:noFill/>
        </p:spPr>
        <p:txBody>
          <a:bodyPr wrap="square" lIns="91440" tIns="45720" rIns="91440" bIns="45720">
            <a:spAutoFit/>
          </a:bodyPr>
          <a:lstStyle/>
          <a:p>
            <a:pPr algn="ctr"/>
            <a:r>
              <a:rPr lang="en-US" sz="5400"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rPr>
              <a:t>Monday and Friday</a:t>
            </a:r>
          </a:p>
          <a:p>
            <a:pPr algn="ctr"/>
            <a:r>
              <a:rPr lang="en-US" sz="2800" b="1" i="1" cap="none" spc="0"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rPr>
              <a:t>(children to wear</a:t>
            </a:r>
          </a:p>
          <a:p>
            <a:pPr algn="ctr"/>
            <a:r>
              <a:rPr lang="en-US" sz="2800" b="1" i="1"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rPr>
              <a:t>kit to school)</a:t>
            </a:r>
            <a:endParaRPr lang="en-US" sz="2800" b="1" i="1" cap="none" spc="0"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endParaRPr>
          </a:p>
        </p:txBody>
      </p:sp>
      <p:sp>
        <p:nvSpPr>
          <p:cNvPr id="7" name="Rectangle 6"/>
          <p:cNvSpPr/>
          <p:nvPr/>
        </p:nvSpPr>
        <p:spPr>
          <a:xfrm>
            <a:off x="7172593" y="691116"/>
            <a:ext cx="4659961" cy="1754326"/>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Needed everyday:</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8" name="Rectangle 7"/>
          <p:cNvSpPr/>
          <p:nvPr/>
        </p:nvSpPr>
        <p:spPr>
          <a:xfrm>
            <a:off x="7463069" y="2562399"/>
            <a:ext cx="2652777" cy="175432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Reading </a:t>
            </a:r>
          </a:p>
          <a:p>
            <a:pPr algn="ctr"/>
            <a:r>
              <a:rPr lang="en-US" sz="5400" b="1" cap="none" spc="0" dirty="0">
                <a:ln/>
                <a:solidFill>
                  <a:schemeClr val="accent4"/>
                </a:solidFill>
                <a:effectLst/>
              </a:rPr>
              <a:t>books</a:t>
            </a:r>
          </a:p>
        </p:txBody>
      </p:sp>
      <p:sp>
        <p:nvSpPr>
          <p:cNvPr id="4" name="TextBox 3"/>
          <p:cNvSpPr txBox="1"/>
          <p:nvPr/>
        </p:nvSpPr>
        <p:spPr>
          <a:xfrm>
            <a:off x="3249212" y="550504"/>
            <a:ext cx="2436505" cy="1477328"/>
          </a:xfrm>
          <a:prstGeom prst="rect">
            <a:avLst/>
          </a:prstGeom>
          <a:noFill/>
        </p:spPr>
        <p:txBody>
          <a:bodyPr wrap="square" rtlCol="0">
            <a:spAutoFit/>
          </a:bodyPr>
          <a:lstStyle/>
          <a:p>
            <a:pPr marL="285750" indent="-285750">
              <a:buFont typeface="Arial" panose="020B0604020202020204" pitchFamily="34" charset="0"/>
              <a:buChar char="•"/>
            </a:pPr>
            <a:r>
              <a:rPr lang="en-GB" dirty="0"/>
              <a:t>Red shorts</a:t>
            </a:r>
          </a:p>
          <a:p>
            <a:pPr marL="285750" indent="-285750">
              <a:buFont typeface="Arial" panose="020B0604020202020204" pitchFamily="34" charset="0"/>
              <a:buChar char="•"/>
            </a:pPr>
            <a:r>
              <a:rPr lang="en-GB" dirty="0"/>
              <a:t>Navy tops</a:t>
            </a:r>
          </a:p>
          <a:p>
            <a:pPr marL="285750" indent="-285750">
              <a:buFont typeface="Arial" panose="020B0604020202020204" pitchFamily="34" charset="0"/>
              <a:buChar char="•"/>
            </a:pPr>
            <a:r>
              <a:rPr lang="en-GB" dirty="0"/>
              <a:t>Navy, plain jogging bottom</a:t>
            </a:r>
          </a:p>
          <a:p>
            <a:pPr marL="285750" indent="-285750">
              <a:buFont typeface="Arial" panose="020B0604020202020204" pitchFamily="34" charset="0"/>
              <a:buChar char="•"/>
            </a:pPr>
            <a:r>
              <a:rPr lang="en-GB" dirty="0"/>
              <a:t>Navy fleece/jumper </a:t>
            </a:r>
          </a:p>
        </p:txBody>
      </p:sp>
      <p:sp>
        <p:nvSpPr>
          <p:cNvPr id="10" name="TextBox 9"/>
          <p:cNvSpPr txBox="1"/>
          <p:nvPr/>
        </p:nvSpPr>
        <p:spPr>
          <a:xfrm>
            <a:off x="2308835" y="5047488"/>
            <a:ext cx="3210232" cy="369332"/>
          </a:xfrm>
          <a:prstGeom prst="rect">
            <a:avLst/>
          </a:prstGeom>
          <a:noFill/>
        </p:spPr>
        <p:txBody>
          <a:bodyPr wrap="square" rtlCol="0">
            <a:spAutoFit/>
          </a:bodyPr>
          <a:lstStyle/>
          <a:p>
            <a:r>
              <a:rPr lang="en-GB" dirty="0"/>
              <a:t> </a:t>
            </a:r>
          </a:p>
        </p:txBody>
      </p:sp>
    </p:spTree>
    <p:extLst>
      <p:ext uri="{BB962C8B-B14F-4D97-AF65-F5344CB8AC3E}">
        <p14:creationId xmlns:p14="http://schemas.microsoft.com/office/powerpoint/2010/main" val="2344874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813" y="-86397"/>
            <a:ext cx="11477187" cy="4339650"/>
          </a:xfrm>
          <a:prstGeom prst="rect">
            <a:avLst/>
          </a:prstGeom>
        </p:spPr>
        <p:txBody>
          <a:bodyPr wrap="square">
            <a:spAutoFit/>
          </a:bodyPr>
          <a:lstStyle/>
          <a:p>
            <a:endParaRPr lang="en-GB" sz="3600" dirty="0">
              <a:solidFill>
                <a:schemeClr val="tx1">
                  <a:lumMod val="95000"/>
                  <a:lumOff val="5000"/>
                </a:schemeClr>
              </a:solidFill>
              <a:latin typeface="HfW cursive" panose="00000500000000000000" pitchFamily="2" charset="0"/>
            </a:endParaRPr>
          </a:p>
          <a:p>
            <a:r>
              <a:rPr lang="en-GB" sz="2400" b="1" u="sng" dirty="0">
                <a:solidFill>
                  <a:srgbClr val="7030A0"/>
                </a:solidFill>
                <a:latin typeface="HfW cursive" panose="00000500000000000000" pitchFamily="2" charset="0"/>
              </a:rPr>
              <a:t>SATs Week 2026</a:t>
            </a:r>
          </a:p>
          <a:p>
            <a:r>
              <a:rPr lang="en-GB" sz="2000" dirty="0">
                <a:solidFill>
                  <a:srgbClr val="FF0000"/>
                </a:solidFill>
                <a:latin typeface="HfW precursive" panose="00000500000000000000" pitchFamily="2" charset="0"/>
              </a:rPr>
              <a:t>Monday</a:t>
            </a:r>
            <a:r>
              <a:rPr lang="en-GB" sz="3200" dirty="0">
                <a:solidFill>
                  <a:srgbClr val="FF0000"/>
                </a:solidFill>
                <a:latin typeface="HfW precursive" panose="00000500000000000000" pitchFamily="2" charset="0"/>
              </a:rPr>
              <a:t> </a:t>
            </a:r>
            <a:r>
              <a:rPr lang="en-GB" sz="2000" dirty="0">
                <a:solidFill>
                  <a:srgbClr val="FF0000"/>
                </a:solidFill>
                <a:latin typeface="HfW precursive" panose="00000500000000000000" pitchFamily="2" charset="0"/>
              </a:rPr>
              <a:t>11</a:t>
            </a:r>
            <a:r>
              <a:rPr lang="en-GB" sz="2000" baseline="30000" dirty="0">
                <a:solidFill>
                  <a:srgbClr val="FF0000"/>
                </a:solidFill>
                <a:latin typeface="HfW precursive" panose="00000500000000000000" pitchFamily="2" charset="0"/>
              </a:rPr>
              <a:t>th</a:t>
            </a:r>
            <a:r>
              <a:rPr lang="en-GB" sz="2000" dirty="0">
                <a:solidFill>
                  <a:srgbClr val="FF0000"/>
                </a:solidFill>
                <a:latin typeface="HfW precursive" panose="00000500000000000000" pitchFamily="2" charset="0"/>
              </a:rPr>
              <a:t> May 2026 </a:t>
            </a:r>
            <a:r>
              <a:rPr lang="en-GB" sz="2000" dirty="0">
                <a:latin typeface="HfW precursive" panose="00000500000000000000" pitchFamily="2" charset="0"/>
              </a:rPr>
              <a:t>– Grammar, Punctuation &amp; Spelling – Paper 1 and Paper 2</a:t>
            </a:r>
          </a:p>
          <a:p>
            <a:endParaRPr lang="en-GB" sz="2000" dirty="0">
              <a:latin typeface="HfW precursive" panose="00000500000000000000" pitchFamily="2" charset="0"/>
            </a:endParaRPr>
          </a:p>
          <a:p>
            <a:r>
              <a:rPr lang="en-GB" sz="2000" dirty="0">
                <a:solidFill>
                  <a:schemeClr val="accent2"/>
                </a:solidFill>
                <a:latin typeface="HfW precursive" panose="00000500000000000000" pitchFamily="2" charset="0"/>
              </a:rPr>
              <a:t>Tuesday 12</a:t>
            </a:r>
            <a:r>
              <a:rPr lang="en-GB" sz="2000" baseline="30000" dirty="0">
                <a:solidFill>
                  <a:schemeClr val="accent2"/>
                </a:solidFill>
                <a:latin typeface="HfW precursive" panose="00000500000000000000" pitchFamily="2" charset="0"/>
              </a:rPr>
              <a:t>th</a:t>
            </a:r>
            <a:r>
              <a:rPr lang="en-GB" sz="2000" dirty="0">
                <a:solidFill>
                  <a:schemeClr val="accent2"/>
                </a:solidFill>
                <a:latin typeface="HfW precursive" panose="00000500000000000000" pitchFamily="2" charset="0"/>
              </a:rPr>
              <a:t> May 2026 </a:t>
            </a:r>
            <a:r>
              <a:rPr lang="en-GB" sz="2000" dirty="0">
                <a:latin typeface="HfW precursive" panose="00000500000000000000" pitchFamily="2" charset="0"/>
              </a:rPr>
              <a:t>– English Reading Paper</a:t>
            </a:r>
          </a:p>
          <a:p>
            <a:endParaRPr lang="en-GB" sz="2000" dirty="0">
              <a:solidFill>
                <a:schemeClr val="tx1">
                  <a:lumMod val="95000"/>
                  <a:lumOff val="5000"/>
                </a:schemeClr>
              </a:solidFill>
              <a:latin typeface="HfW precursive" panose="00000500000000000000" pitchFamily="2" charset="0"/>
            </a:endParaRPr>
          </a:p>
          <a:p>
            <a:r>
              <a:rPr lang="en-GB" sz="2000" dirty="0">
                <a:solidFill>
                  <a:srgbClr val="0070C0"/>
                </a:solidFill>
                <a:latin typeface="HfW cursive" panose="00000500000000000000" pitchFamily="2" charset="0"/>
              </a:rPr>
              <a:t>Wednesday 13</a:t>
            </a:r>
            <a:r>
              <a:rPr lang="en-GB" sz="2000" baseline="30000" dirty="0">
                <a:solidFill>
                  <a:srgbClr val="0070C0"/>
                </a:solidFill>
                <a:latin typeface="HfW cursive" panose="00000500000000000000" pitchFamily="2" charset="0"/>
              </a:rPr>
              <a:t>th</a:t>
            </a:r>
            <a:r>
              <a:rPr lang="en-GB" sz="2000" dirty="0">
                <a:solidFill>
                  <a:srgbClr val="0070C0"/>
                </a:solidFill>
                <a:latin typeface="HfW cursive" panose="00000500000000000000" pitchFamily="2" charset="0"/>
              </a:rPr>
              <a:t> May 2026 </a:t>
            </a:r>
            <a:r>
              <a:rPr lang="en-GB" sz="2000" dirty="0">
                <a:solidFill>
                  <a:schemeClr val="tx1">
                    <a:lumMod val="95000"/>
                    <a:lumOff val="5000"/>
                  </a:schemeClr>
                </a:solidFill>
                <a:latin typeface="HfW cursive" panose="00000500000000000000" pitchFamily="2" charset="0"/>
              </a:rPr>
              <a:t>- Maths Paper 1 (Arithmetic)</a:t>
            </a:r>
          </a:p>
          <a:p>
            <a:r>
              <a:rPr lang="en-GB" sz="2000" dirty="0">
                <a:solidFill>
                  <a:schemeClr val="tx1">
                    <a:lumMod val="95000"/>
                    <a:lumOff val="5000"/>
                  </a:schemeClr>
                </a:solidFill>
                <a:latin typeface="HfW cursive" panose="00000500000000000000" pitchFamily="2" charset="0"/>
              </a:rPr>
              <a:t>				Maths Paper 2 (Reasoning)</a:t>
            </a:r>
          </a:p>
          <a:p>
            <a:endParaRPr lang="en-GB" sz="2000" dirty="0">
              <a:solidFill>
                <a:schemeClr val="tx1">
                  <a:lumMod val="95000"/>
                  <a:lumOff val="5000"/>
                </a:schemeClr>
              </a:solidFill>
              <a:latin typeface="HfW cursive" panose="00000500000000000000" pitchFamily="2" charset="0"/>
            </a:endParaRPr>
          </a:p>
          <a:p>
            <a:r>
              <a:rPr lang="en-GB" sz="2000" dirty="0">
                <a:solidFill>
                  <a:srgbClr val="7030A0"/>
                </a:solidFill>
                <a:latin typeface="HfW cursive" panose="00000500000000000000" pitchFamily="2" charset="0"/>
              </a:rPr>
              <a:t>Thursday 14</a:t>
            </a:r>
            <a:r>
              <a:rPr lang="en-GB" sz="2000" baseline="30000" dirty="0">
                <a:solidFill>
                  <a:srgbClr val="7030A0"/>
                </a:solidFill>
                <a:latin typeface="HfW cursive" panose="00000500000000000000" pitchFamily="2" charset="0"/>
              </a:rPr>
              <a:t>th</a:t>
            </a:r>
            <a:r>
              <a:rPr lang="en-GB" sz="2000" dirty="0">
                <a:solidFill>
                  <a:srgbClr val="7030A0"/>
                </a:solidFill>
                <a:latin typeface="HfW cursive" panose="00000500000000000000" pitchFamily="2" charset="0"/>
              </a:rPr>
              <a:t> May 2026 -   </a:t>
            </a:r>
            <a:r>
              <a:rPr lang="en-GB" sz="2000" dirty="0">
                <a:solidFill>
                  <a:schemeClr val="tx1">
                    <a:lumMod val="95000"/>
                    <a:lumOff val="5000"/>
                  </a:schemeClr>
                </a:solidFill>
                <a:latin typeface="HfW cursive" panose="00000500000000000000" pitchFamily="2" charset="0"/>
              </a:rPr>
              <a:t>Maths Paper 3 (Reasoning)</a:t>
            </a:r>
          </a:p>
          <a:p>
            <a:endParaRPr lang="en-GB" sz="2000" dirty="0">
              <a:solidFill>
                <a:schemeClr val="tx1">
                  <a:lumMod val="95000"/>
                  <a:lumOff val="5000"/>
                </a:schemeClr>
              </a:solidFill>
              <a:latin typeface="HfW cursive" panose="00000500000000000000" pitchFamily="2" charset="0"/>
            </a:endParaRPr>
          </a:p>
          <a:p>
            <a:endParaRPr lang="en-GB" sz="2400" dirty="0">
              <a:solidFill>
                <a:schemeClr val="tx1">
                  <a:lumMod val="95000"/>
                  <a:lumOff val="5000"/>
                </a:schemeClr>
              </a:solidFill>
              <a:latin typeface="HfW cursive" panose="00000500000000000000" pitchFamily="2" charset="0"/>
            </a:endParaRPr>
          </a:p>
        </p:txBody>
      </p:sp>
      <p:sp>
        <p:nvSpPr>
          <p:cNvPr id="3" name="Rectangle 2"/>
          <p:cNvSpPr/>
          <p:nvPr/>
        </p:nvSpPr>
        <p:spPr>
          <a:xfrm>
            <a:off x="316362" y="3718679"/>
            <a:ext cx="11160825" cy="3139321"/>
          </a:xfrm>
          <a:prstGeom prst="rect">
            <a:avLst/>
          </a:prstGeom>
        </p:spPr>
        <p:txBody>
          <a:bodyPr wrap="square">
            <a:spAutoFit/>
          </a:bodyPr>
          <a:lstStyle/>
          <a:p>
            <a:pPr fontAlgn="base"/>
            <a:r>
              <a:rPr lang="en-GB" b="1" dirty="0">
                <a:solidFill>
                  <a:srgbClr val="0C1F32"/>
                </a:solidFill>
              </a:rPr>
              <a:t>The KS2 Reading SATs:</a:t>
            </a:r>
          </a:p>
          <a:p>
            <a:pPr fontAlgn="base">
              <a:buFont typeface="Arial" panose="020B0604020202020204" pitchFamily="34" charset="0"/>
              <a:buChar char="•"/>
            </a:pPr>
            <a:r>
              <a:rPr lang="en-GB" dirty="0">
                <a:solidFill>
                  <a:srgbClr val="0C1F32"/>
                </a:solidFill>
              </a:rPr>
              <a:t>This is one paper, with questions that are based on 3 different passages of text. Pupils will have 1 hour to complete the paper.</a:t>
            </a:r>
          </a:p>
          <a:p>
            <a:pPr fontAlgn="base"/>
            <a:r>
              <a:rPr lang="en-GB" b="1" dirty="0">
                <a:solidFill>
                  <a:srgbClr val="0C1F32"/>
                </a:solidFill>
              </a:rPr>
              <a:t>The KS2 Grammar, Punctuation and Spelling (GPaS) SATs:</a:t>
            </a:r>
          </a:p>
          <a:p>
            <a:pPr fontAlgn="base">
              <a:buFont typeface="Arial" panose="020B0604020202020204" pitchFamily="34" charset="0"/>
              <a:buChar char="•"/>
            </a:pPr>
            <a:r>
              <a:rPr lang="en-GB" dirty="0">
                <a:solidFill>
                  <a:srgbClr val="0C1F32"/>
                </a:solidFill>
              </a:rPr>
              <a:t>There is a 20 word aural spelling test which should last around 15 minutes.</a:t>
            </a:r>
          </a:p>
          <a:p>
            <a:pPr fontAlgn="base">
              <a:buFont typeface="Arial" panose="020B0604020202020204" pitchFamily="34" charset="0"/>
              <a:buChar char="•"/>
            </a:pPr>
            <a:r>
              <a:rPr lang="en-GB" dirty="0">
                <a:solidFill>
                  <a:srgbClr val="0C1F32"/>
                </a:solidFill>
              </a:rPr>
              <a:t>There is also a written element which consists of an English grammar and punctuation paper, which will last for 45 minutes.</a:t>
            </a:r>
          </a:p>
          <a:p>
            <a:pPr fontAlgn="base"/>
            <a:r>
              <a:rPr lang="en-GB" b="1" dirty="0">
                <a:solidFill>
                  <a:srgbClr val="0C1F32"/>
                </a:solidFill>
              </a:rPr>
              <a:t>The KS2 Maths SATs:</a:t>
            </a:r>
          </a:p>
          <a:p>
            <a:pPr fontAlgn="base">
              <a:buFont typeface="Arial" panose="020B0604020202020204" pitchFamily="34" charset="0"/>
              <a:buChar char="•"/>
            </a:pPr>
            <a:r>
              <a:rPr lang="en-GB" dirty="0">
                <a:solidFill>
                  <a:srgbClr val="0C1F32"/>
                </a:solidFill>
              </a:rPr>
              <a:t>There will be 3 mathematics papers.</a:t>
            </a:r>
          </a:p>
          <a:p>
            <a:pPr fontAlgn="base">
              <a:buFont typeface="Arial" panose="020B0604020202020204" pitchFamily="34" charset="0"/>
              <a:buChar char="•"/>
            </a:pPr>
            <a:r>
              <a:rPr lang="en-GB" dirty="0">
                <a:solidFill>
                  <a:srgbClr val="0C1F32"/>
                </a:solidFill>
              </a:rPr>
              <a:t>Paper 1 is an arithmetic paper which will last for 30 minutes.</a:t>
            </a:r>
          </a:p>
          <a:p>
            <a:pPr fontAlgn="base">
              <a:buFont typeface="Arial" panose="020B0604020202020204" pitchFamily="34" charset="0"/>
              <a:buChar char="•"/>
            </a:pPr>
            <a:r>
              <a:rPr lang="en-GB" dirty="0">
                <a:solidFill>
                  <a:srgbClr val="0C1F32"/>
                </a:solidFill>
              </a:rPr>
              <a:t>Papers 2 and 3 are reasoning papers which will last for 40 minutes each.</a:t>
            </a:r>
            <a:endParaRPr lang="en-GB" b="0" i="0" dirty="0">
              <a:solidFill>
                <a:srgbClr val="0C1F32"/>
              </a:solidFill>
              <a:effectLst/>
            </a:endParaRPr>
          </a:p>
        </p:txBody>
      </p:sp>
    </p:spTree>
    <p:extLst>
      <p:ext uri="{BB962C8B-B14F-4D97-AF65-F5344CB8AC3E}">
        <p14:creationId xmlns:p14="http://schemas.microsoft.com/office/powerpoint/2010/main" val="16095005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B1EDB3-3115-45CC-9A10-487B7CC78887}"/>
              </a:ext>
            </a:extLst>
          </p:cNvPr>
          <p:cNvSpPr>
            <a:spLocks noGrp="1"/>
          </p:cNvSpPr>
          <p:nvPr>
            <p:ph type="title"/>
          </p:nvPr>
        </p:nvSpPr>
        <p:spPr>
          <a:xfrm>
            <a:off x="838200" y="365125"/>
            <a:ext cx="10515600" cy="734805"/>
          </a:xfrm>
        </p:spPr>
        <p:txBody>
          <a:bodyPr/>
          <a:lstStyle/>
          <a:p>
            <a:r>
              <a:rPr lang="en-GB" dirty="0">
                <a:latin typeface="HfW cursive bold" panose="00000500000000000000" pitchFamily="2" charset="0"/>
              </a:rPr>
              <a:t>School uniform</a:t>
            </a:r>
          </a:p>
        </p:txBody>
      </p:sp>
      <p:sp>
        <p:nvSpPr>
          <p:cNvPr id="5" name="Content Placeholder 4">
            <a:extLst>
              <a:ext uri="{FF2B5EF4-FFF2-40B4-BE49-F238E27FC236}">
                <a16:creationId xmlns:a16="http://schemas.microsoft.com/office/drawing/2014/main" id="{15FB6E04-C8C9-4D8A-8B17-31538C67004F}"/>
              </a:ext>
            </a:extLst>
          </p:cNvPr>
          <p:cNvSpPr>
            <a:spLocks noGrp="1"/>
          </p:cNvSpPr>
          <p:nvPr>
            <p:ph sz="half" idx="1"/>
          </p:nvPr>
        </p:nvSpPr>
        <p:spPr>
          <a:xfrm>
            <a:off x="344557" y="1205948"/>
            <a:ext cx="8454886" cy="5514354"/>
          </a:xfrm>
        </p:spPr>
        <p:txBody>
          <a:bodyPr>
            <a:normAutofit/>
          </a:bodyPr>
          <a:lstStyle/>
          <a:p>
            <a:pPr marL="0" indent="0">
              <a:buNone/>
            </a:pPr>
            <a:r>
              <a:rPr lang="en-GB" sz="2400" dirty="0">
                <a:latin typeface="HfW cursive" panose="00000500000000000000" pitchFamily="2" charset="0"/>
              </a:rPr>
              <a:t>Information about school uniform and the details of our supplier can be found on the website (under ‘Parents’ and ‘uniform’). Please note:</a:t>
            </a:r>
          </a:p>
          <a:p>
            <a:pPr marL="0" indent="0">
              <a:buNone/>
            </a:pPr>
            <a:endParaRPr lang="en-GB" sz="2000" dirty="0">
              <a:latin typeface="HfW cursive" panose="00000500000000000000" pitchFamily="2" charset="0"/>
            </a:endParaRPr>
          </a:p>
          <a:p>
            <a:r>
              <a:rPr lang="en-GB" sz="2000" dirty="0">
                <a:latin typeface="HfW cursive" panose="00000500000000000000" pitchFamily="2" charset="0"/>
              </a:rPr>
              <a:t>Longer hair should be tied back with simple hair accessories in the school colours</a:t>
            </a:r>
          </a:p>
          <a:p>
            <a:r>
              <a:rPr lang="en-GB" sz="2000" dirty="0">
                <a:latin typeface="HfW cursive" panose="00000500000000000000" pitchFamily="2" charset="0"/>
              </a:rPr>
              <a:t>The school does not allow children to have hair styles that could be distracting for other children.</a:t>
            </a:r>
          </a:p>
          <a:p>
            <a:r>
              <a:rPr lang="en-GB" sz="2000" dirty="0">
                <a:latin typeface="HfW cursive" panose="00000500000000000000" pitchFamily="2" charset="0"/>
              </a:rPr>
              <a:t>Earrings should be plain studs only</a:t>
            </a:r>
          </a:p>
          <a:p>
            <a:endParaRPr lang="en-GB" sz="2000" dirty="0">
              <a:latin typeface="HfW cursive" panose="00000500000000000000" pitchFamily="2" charset="0"/>
            </a:endParaRPr>
          </a:p>
          <a:p>
            <a:pPr marL="0" indent="0">
              <a:buNone/>
            </a:pPr>
            <a:r>
              <a:rPr lang="en-GB" sz="2400" dirty="0">
                <a:latin typeface="HfW cursive" panose="00000500000000000000" pitchFamily="2" charset="0"/>
              </a:rPr>
              <a:t>If you have any queries about school uniform, please get in touch with </a:t>
            </a:r>
            <a:r>
              <a:rPr lang="en-GB" sz="2400" dirty="0" err="1">
                <a:latin typeface="HfW cursive" panose="00000500000000000000" pitchFamily="2" charset="0"/>
              </a:rPr>
              <a:t>Dr.</a:t>
            </a:r>
            <a:r>
              <a:rPr lang="en-GB" sz="2400" dirty="0">
                <a:latin typeface="HfW cursive" panose="00000500000000000000" pitchFamily="2" charset="0"/>
              </a:rPr>
              <a:t> Townsley via the school office.</a:t>
            </a:r>
          </a:p>
          <a:p>
            <a:endParaRPr lang="en-GB" sz="2000" dirty="0">
              <a:latin typeface="HfW cursive" panose="00000500000000000000" pitchFamily="2" charset="0"/>
            </a:endParaRPr>
          </a:p>
          <a:p>
            <a:endParaRPr lang="en-GB" sz="2000" dirty="0">
              <a:latin typeface="HfW cursive" panose="00000500000000000000" pitchFamily="2" charset="0"/>
            </a:endParaRPr>
          </a:p>
        </p:txBody>
      </p:sp>
      <p:sp>
        <p:nvSpPr>
          <p:cNvPr id="6" name="Content Placeholder 5">
            <a:extLst>
              <a:ext uri="{FF2B5EF4-FFF2-40B4-BE49-F238E27FC236}">
                <a16:creationId xmlns:a16="http://schemas.microsoft.com/office/drawing/2014/main" id="{C945C6CF-1C26-49D6-A617-1D5E419A96EF}"/>
              </a:ext>
            </a:extLst>
          </p:cNvPr>
          <p:cNvSpPr>
            <a:spLocks noGrp="1"/>
          </p:cNvSpPr>
          <p:nvPr>
            <p:ph sz="half" idx="2"/>
          </p:nvPr>
        </p:nvSpPr>
        <p:spPr>
          <a:xfrm>
            <a:off x="6172200" y="4452730"/>
            <a:ext cx="5181600" cy="2267572"/>
          </a:xfrm>
        </p:spPr>
        <p:txBody>
          <a:bodyPr>
            <a:normAutofit/>
          </a:bodyPr>
          <a:lstStyle/>
          <a:p>
            <a:endParaRPr lang="en-GB" dirty="0"/>
          </a:p>
        </p:txBody>
      </p:sp>
    </p:spTree>
    <p:extLst>
      <p:ext uri="{BB962C8B-B14F-4D97-AF65-F5344CB8AC3E}">
        <p14:creationId xmlns:p14="http://schemas.microsoft.com/office/powerpoint/2010/main" val="3085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fade">
                                      <p:cBhvr>
                                        <p:cTn id="10" dur="500"/>
                                        <p:tgtEl>
                                          <p:spTgt spid="5">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Effect transition="in" filter="fade">
                                      <p:cBhvr>
                                        <p:cTn id="13" dur="500"/>
                                        <p:tgtEl>
                                          <p:spTgt spid="5">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xEl>
                                              <p:pRg st="6" end="6"/>
                                            </p:txEl>
                                          </p:spTgt>
                                        </p:tgtEl>
                                        <p:attrNameLst>
                                          <p:attrName>style.visibility</p:attrName>
                                        </p:attrNameLst>
                                      </p:cBhvr>
                                      <p:to>
                                        <p:strVal val="visible"/>
                                      </p:to>
                                    </p:set>
                                    <p:animEffect transition="in" filter="fade">
                                      <p:cBhvr>
                                        <p:cTn id="18"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6FF3-0587-4FF3-8F60-F16AA28478D5}"/>
              </a:ext>
            </a:extLst>
          </p:cNvPr>
          <p:cNvSpPr>
            <a:spLocks noGrp="1"/>
          </p:cNvSpPr>
          <p:nvPr>
            <p:ph type="title"/>
          </p:nvPr>
        </p:nvSpPr>
        <p:spPr>
          <a:xfrm>
            <a:off x="911087" y="115201"/>
            <a:ext cx="10515600" cy="1325563"/>
          </a:xfrm>
        </p:spPr>
        <p:txBody>
          <a:bodyPr/>
          <a:lstStyle/>
          <a:p>
            <a:pPr algn="ctr"/>
            <a:r>
              <a:rPr lang="en-GB" dirty="0">
                <a:latin typeface="HfW cursive bold" panose="00000500000000000000" pitchFamily="2" charset="0"/>
              </a:rPr>
              <a:t>Attendance and Punctuality</a:t>
            </a:r>
          </a:p>
        </p:txBody>
      </p:sp>
      <p:sp>
        <p:nvSpPr>
          <p:cNvPr id="5" name="Content Placeholder 4">
            <a:extLst>
              <a:ext uri="{FF2B5EF4-FFF2-40B4-BE49-F238E27FC236}">
                <a16:creationId xmlns:a16="http://schemas.microsoft.com/office/drawing/2014/main" id="{457F0D2E-1152-4977-8E9B-6F8B4BC33E8A}"/>
              </a:ext>
            </a:extLst>
          </p:cNvPr>
          <p:cNvSpPr>
            <a:spLocks noGrp="1"/>
          </p:cNvSpPr>
          <p:nvPr>
            <p:ph idx="1"/>
          </p:nvPr>
        </p:nvSpPr>
        <p:spPr>
          <a:xfrm>
            <a:off x="407920" y="1470681"/>
            <a:ext cx="11376160" cy="5327484"/>
          </a:xfrm>
        </p:spPr>
        <p:txBody>
          <a:bodyPr>
            <a:normAutofit/>
          </a:bodyPr>
          <a:lstStyle/>
          <a:p>
            <a:pPr marL="0" indent="0">
              <a:buNone/>
            </a:pPr>
            <a:r>
              <a:rPr lang="en-GB" sz="2200" dirty="0">
                <a:latin typeface="HfW cursive" panose="00000500000000000000" pitchFamily="2" charset="0"/>
              </a:rPr>
              <a:t>We all want the very best for your child, and for us to do our best for them they need to be here as often as possible and to be punctual.  This is such an important time in their lives, and the odd absence here or there can create gaps in learning that really do have an impact.</a:t>
            </a:r>
          </a:p>
          <a:p>
            <a:pPr marL="0" indent="0">
              <a:buNone/>
            </a:pPr>
            <a:r>
              <a:rPr lang="en-GB" sz="2000" dirty="0">
                <a:latin typeface="HfW cursive" panose="00000500000000000000" pitchFamily="2" charset="0"/>
              </a:rPr>
              <a:t>There is new government guidance on attendance this year, and the school policy on the website has been updated in line with this.  Key things to note are that:</a:t>
            </a:r>
          </a:p>
          <a:p>
            <a:r>
              <a:rPr lang="en-GB" sz="1900" dirty="0">
                <a:latin typeface="HfW cursive" panose="00000500000000000000" pitchFamily="2" charset="0"/>
              </a:rPr>
              <a:t>You should try to book any medical appointments for your child (e.g. optician, dentist) out of school time. Proof of appointment times should be sent in with the request. </a:t>
            </a:r>
          </a:p>
          <a:p>
            <a:r>
              <a:rPr lang="en-GB" sz="1900" dirty="0">
                <a:latin typeface="HfW cursive" panose="00000500000000000000" pitchFamily="2" charset="0"/>
              </a:rPr>
              <a:t>All requests for absence or time out of school for appointments should be made via an absence request form.  </a:t>
            </a:r>
          </a:p>
          <a:p>
            <a:r>
              <a:rPr lang="en-GB" sz="1900" dirty="0">
                <a:latin typeface="HfW cursive" panose="00000500000000000000" pitchFamily="2" charset="0"/>
              </a:rPr>
              <a:t>Family holidays in term time will not be authorised and if a child has more than 10 sessions of unauthorised absence in 10 weeks, referrals will be made for Fixed Penalty Notices.</a:t>
            </a:r>
          </a:p>
          <a:p>
            <a:r>
              <a:rPr lang="en-GB" sz="1900" dirty="0">
                <a:latin typeface="HfW cursive" panose="00000500000000000000" pitchFamily="2" charset="0"/>
              </a:rPr>
              <a:t>Gates are closed and the register is taken at 8.50.  If your child is late, they must be taken to the office by an adult to sign them in.</a:t>
            </a:r>
          </a:p>
          <a:p>
            <a:pPr marL="0" indent="0">
              <a:buNone/>
            </a:pPr>
            <a:r>
              <a:rPr lang="en-GB" sz="2200" dirty="0">
                <a:latin typeface="HfW cursive" panose="00000500000000000000" pitchFamily="2" charset="0"/>
              </a:rPr>
              <a:t> </a:t>
            </a:r>
          </a:p>
          <a:p>
            <a:endParaRPr lang="en-GB" sz="1800" dirty="0">
              <a:latin typeface="HfW cursive" panose="00000500000000000000" pitchFamily="2" charset="0"/>
            </a:endParaRPr>
          </a:p>
        </p:txBody>
      </p:sp>
      <p:pic>
        <p:nvPicPr>
          <p:cNvPr id="1028" name="Picture 4" descr="Attendance Matters | Clacton County High School">
            <a:extLst>
              <a:ext uri="{FF2B5EF4-FFF2-40B4-BE49-F238E27FC236}">
                <a16:creationId xmlns:a16="http://schemas.microsoft.com/office/drawing/2014/main" id="{4200ED84-CE76-4EDC-A2E0-C9EDB99CF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6490" y="85283"/>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ttendance Matters | Clacton County High School">
            <a:extLst>
              <a:ext uri="{FF2B5EF4-FFF2-40B4-BE49-F238E27FC236}">
                <a16:creationId xmlns:a16="http://schemas.microsoft.com/office/drawing/2014/main" id="{9CCACA00-3EED-4CED-BF93-254BA7E9A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6" y="85284"/>
            <a:ext cx="1763364"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927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6FF3-0587-4FF3-8F60-F16AA28478D5}"/>
              </a:ext>
            </a:extLst>
          </p:cNvPr>
          <p:cNvSpPr>
            <a:spLocks noGrp="1"/>
          </p:cNvSpPr>
          <p:nvPr>
            <p:ph type="title"/>
          </p:nvPr>
        </p:nvSpPr>
        <p:spPr>
          <a:xfrm>
            <a:off x="911087" y="115201"/>
            <a:ext cx="10515600" cy="1325563"/>
          </a:xfrm>
        </p:spPr>
        <p:txBody>
          <a:bodyPr/>
          <a:lstStyle/>
          <a:p>
            <a:pPr algn="ctr"/>
            <a:r>
              <a:rPr lang="en-GB" dirty="0">
                <a:latin typeface="HfW cursive bold" panose="00000500000000000000" pitchFamily="2" charset="0"/>
              </a:rPr>
              <a:t>Attendance and Punctuality</a:t>
            </a:r>
          </a:p>
        </p:txBody>
      </p:sp>
      <p:sp>
        <p:nvSpPr>
          <p:cNvPr id="5" name="Content Placeholder 4">
            <a:extLst>
              <a:ext uri="{FF2B5EF4-FFF2-40B4-BE49-F238E27FC236}">
                <a16:creationId xmlns:a16="http://schemas.microsoft.com/office/drawing/2014/main" id="{457F0D2E-1152-4977-8E9B-6F8B4BC33E8A}"/>
              </a:ext>
            </a:extLst>
          </p:cNvPr>
          <p:cNvSpPr>
            <a:spLocks noGrp="1"/>
          </p:cNvSpPr>
          <p:nvPr>
            <p:ph idx="1"/>
          </p:nvPr>
        </p:nvSpPr>
        <p:spPr>
          <a:xfrm>
            <a:off x="407920" y="1470681"/>
            <a:ext cx="11376160" cy="5327484"/>
          </a:xfrm>
        </p:spPr>
        <p:txBody>
          <a:bodyPr>
            <a:normAutofit/>
          </a:bodyPr>
          <a:lstStyle/>
          <a:p>
            <a:pPr marL="0" indent="0">
              <a:buNone/>
            </a:pPr>
            <a:r>
              <a:rPr lang="en-GB" sz="2200" dirty="0">
                <a:latin typeface="HfW cursive" panose="00000500000000000000" pitchFamily="2" charset="0"/>
              </a:rPr>
              <a:t>We all want the very best for your child, and for us to do our best for them they need to be here as often as possible and to be punctual.  This is such an important time in their lives, and the odd absence here or there can create gaps in learning that really do have an impact.</a:t>
            </a:r>
          </a:p>
          <a:p>
            <a:pPr marL="0" indent="0">
              <a:buNone/>
            </a:pPr>
            <a:r>
              <a:rPr lang="en-GB" sz="2000" dirty="0">
                <a:latin typeface="HfW cursive" panose="00000500000000000000" pitchFamily="2" charset="0"/>
              </a:rPr>
              <a:t>There is new government guidance on attendance this year, and the school policy on the website has been updated in line with this.  Key things to note are that:</a:t>
            </a:r>
          </a:p>
          <a:p>
            <a:r>
              <a:rPr lang="en-GB" sz="1900" dirty="0">
                <a:latin typeface="HfW cursive" panose="00000500000000000000" pitchFamily="2" charset="0"/>
              </a:rPr>
              <a:t>You should try to book any medical appointments for your child (e.g. optician, dentist) out of school time. Proof of appointment times should be sent in with the request. </a:t>
            </a:r>
          </a:p>
          <a:p>
            <a:r>
              <a:rPr lang="en-GB" sz="1900" dirty="0">
                <a:latin typeface="HfW cursive" panose="00000500000000000000" pitchFamily="2" charset="0"/>
              </a:rPr>
              <a:t>All requests for absence or time out of school for appointments should be made via an absence request form.  </a:t>
            </a:r>
          </a:p>
          <a:p>
            <a:r>
              <a:rPr lang="en-GB" sz="1900" dirty="0">
                <a:latin typeface="HfW cursive" panose="00000500000000000000" pitchFamily="2" charset="0"/>
              </a:rPr>
              <a:t>Family holidays in term time will not be authorised and if a child has more than 10 sessions of unauthorised absence in 10 weeks, referrals will be made for Fixed Penalty Notices.</a:t>
            </a:r>
          </a:p>
          <a:p>
            <a:r>
              <a:rPr lang="en-GB" sz="1900" dirty="0">
                <a:latin typeface="HfW cursive" panose="00000500000000000000" pitchFamily="2" charset="0"/>
              </a:rPr>
              <a:t>Gates are closed and the register is taken at 8.50.  If your child is late, they must be taken to the office by an adult to sign them in.</a:t>
            </a:r>
          </a:p>
          <a:p>
            <a:pPr marL="0" indent="0">
              <a:buNone/>
            </a:pPr>
            <a:r>
              <a:rPr lang="en-GB" sz="2200" dirty="0">
                <a:latin typeface="HfW cursive" panose="00000500000000000000" pitchFamily="2" charset="0"/>
              </a:rPr>
              <a:t> </a:t>
            </a:r>
          </a:p>
          <a:p>
            <a:endParaRPr lang="en-GB" sz="1800" dirty="0">
              <a:latin typeface="HfW cursive" panose="00000500000000000000" pitchFamily="2" charset="0"/>
            </a:endParaRPr>
          </a:p>
        </p:txBody>
      </p:sp>
      <p:pic>
        <p:nvPicPr>
          <p:cNvPr id="1028" name="Picture 4" descr="Attendance Matters | Clacton County High School">
            <a:extLst>
              <a:ext uri="{FF2B5EF4-FFF2-40B4-BE49-F238E27FC236}">
                <a16:creationId xmlns:a16="http://schemas.microsoft.com/office/drawing/2014/main" id="{4200ED84-CE76-4EDC-A2E0-C9EDB99CF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6490" y="85283"/>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ttendance Matters | Clacton County High School">
            <a:extLst>
              <a:ext uri="{FF2B5EF4-FFF2-40B4-BE49-F238E27FC236}">
                <a16:creationId xmlns:a16="http://schemas.microsoft.com/office/drawing/2014/main" id="{9CCACA00-3EED-4CED-BF93-254BA7E9A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6" y="85284"/>
            <a:ext cx="1763364"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0393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FAFFF-9394-4F8F-8C83-5EFEB3326606}"/>
              </a:ext>
            </a:extLst>
          </p:cNvPr>
          <p:cNvSpPr>
            <a:spLocks noGrp="1"/>
          </p:cNvSpPr>
          <p:nvPr>
            <p:ph type="title"/>
          </p:nvPr>
        </p:nvSpPr>
        <p:spPr>
          <a:xfrm>
            <a:off x="838200" y="365125"/>
            <a:ext cx="10515600" cy="840823"/>
          </a:xfrm>
        </p:spPr>
        <p:txBody>
          <a:bodyPr/>
          <a:lstStyle/>
          <a:p>
            <a:r>
              <a:rPr lang="en-GB" dirty="0">
                <a:latin typeface="HfW cursive bold" panose="00000500000000000000" pitchFamily="2" charset="0"/>
              </a:rPr>
              <a:t>           Safeguarding</a:t>
            </a:r>
          </a:p>
        </p:txBody>
      </p:sp>
      <p:sp>
        <p:nvSpPr>
          <p:cNvPr id="3" name="Content Placeholder 2">
            <a:extLst>
              <a:ext uri="{FF2B5EF4-FFF2-40B4-BE49-F238E27FC236}">
                <a16:creationId xmlns:a16="http://schemas.microsoft.com/office/drawing/2014/main" id="{0F904CD5-906F-4723-92BA-BC5B26189048}"/>
              </a:ext>
            </a:extLst>
          </p:cNvPr>
          <p:cNvSpPr>
            <a:spLocks noGrp="1"/>
          </p:cNvSpPr>
          <p:nvPr>
            <p:ph idx="1"/>
          </p:nvPr>
        </p:nvSpPr>
        <p:spPr>
          <a:xfrm>
            <a:off x="205409" y="2001079"/>
            <a:ext cx="11781181" cy="5360504"/>
          </a:xfrm>
        </p:spPr>
        <p:txBody>
          <a:bodyPr>
            <a:normAutofit/>
          </a:bodyPr>
          <a:lstStyle/>
          <a:p>
            <a:pPr marL="0" indent="0">
              <a:buNone/>
            </a:pPr>
            <a:r>
              <a:rPr lang="en-GB" sz="2400" dirty="0">
                <a:latin typeface="HfW cursive" panose="00000500000000000000" pitchFamily="2" charset="0"/>
              </a:rPr>
              <a:t>In our school community, we are all fully committed to safeguarding your children so that they can thrive and achieve their full potential.</a:t>
            </a:r>
          </a:p>
          <a:p>
            <a:pPr marL="0" indent="0">
              <a:buNone/>
            </a:pPr>
            <a:endParaRPr lang="en-GB" sz="2400" dirty="0">
              <a:latin typeface="HfW cursive" panose="00000500000000000000" pitchFamily="2" charset="0"/>
            </a:endParaRPr>
          </a:p>
          <a:p>
            <a:pPr marL="0" indent="0">
              <a:buNone/>
            </a:pPr>
            <a:r>
              <a:rPr lang="en-GB" sz="2400" dirty="0">
                <a:latin typeface="HfW cursive" panose="00000500000000000000" pitchFamily="2" charset="0"/>
              </a:rPr>
              <a:t>The start of the school year is a great time to talk to your children about keeping themselves safe and to discuss keeping themselves safe online and to check that their activities online are safe and age-appropriate.</a:t>
            </a:r>
          </a:p>
          <a:p>
            <a:pPr marL="0" indent="0">
              <a:buNone/>
            </a:pPr>
            <a:endParaRPr lang="en-GB" sz="2400" dirty="0">
              <a:latin typeface="HfW cursive" panose="00000500000000000000" pitchFamily="2" charset="0"/>
            </a:endParaRPr>
          </a:p>
          <a:p>
            <a:pPr marL="0" indent="0">
              <a:buNone/>
            </a:pPr>
            <a:r>
              <a:rPr lang="en-GB" sz="2400" dirty="0">
                <a:latin typeface="HfW cursive" panose="00000500000000000000" pitchFamily="2" charset="0"/>
              </a:rPr>
              <a:t>The NSPCC has some great resources for parents, from the PANTS campaign (with the wonderful </a:t>
            </a:r>
            <a:r>
              <a:rPr lang="en-GB" sz="2400" dirty="0" err="1">
                <a:latin typeface="HfW cursive" panose="00000500000000000000" pitchFamily="2" charset="0"/>
              </a:rPr>
              <a:t>Pantosaurus</a:t>
            </a:r>
            <a:r>
              <a:rPr lang="en-GB" sz="2400" dirty="0">
                <a:latin typeface="HfW cursive" panose="00000500000000000000" pitchFamily="2" charset="0"/>
              </a:rPr>
              <a:t> song) to the Be Share Aware campaign.  internetmatters.org is also a great starting point with an ABC online safety checklist and age specific advice.  If you need any further advice, please do ask us.</a:t>
            </a:r>
          </a:p>
        </p:txBody>
      </p:sp>
      <p:pic>
        <p:nvPicPr>
          <p:cNvPr id="2050" name="Picture 2" descr="NSPCC Learning: Why language matters: why we shouldn't talk about the  'risky behaviour' of young people experiencing abuse | Croydon Safeguarding">
            <a:extLst>
              <a:ext uri="{FF2B5EF4-FFF2-40B4-BE49-F238E27FC236}">
                <a16:creationId xmlns:a16="http://schemas.microsoft.com/office/drawing/2014/main" id="{9DE35099-3344-49BF-A96C-23EA999A39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09" y="273534"/>
            <a:ext cx="3071191" cy="17275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eeping kids safe in the sun and on the screen - Internet Matters">
            <a:extLst>
              <a:ext uri="{FF2B5EF4-FFF2-40B4-BE49-F238E27FC236}">
                <a16:creationId xmlns:a16="http://schemas.microsoft.com/office/drawing/2014/main" id="{23440778-189B-4D7C-9B56-CF7AC5F2D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3933" y="320950"/>
            <a:ext cx="4076702" cy="134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738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8838D7-3C6C-4853-B74D-020FD65008D3}"/>
              </a:ext>
            </a:extLst>
          </p:cNvPr>
          <p:cNvSpPr/>
          <p:nvPr/>
        </p:nvSpPr>
        <p:spPr>
          <a:xfrm>
            <a:off x="374507" y="384176"/>
            <a:ext cx="11289373" cy="5262979"/>
          </a:xfrm>
          <a:prstGeom prst="rect">
            <a:avLst/>
          </a:prstGeom>
        </p:spPr>
        <p:txBody>
          <a:bodyPr wrap="none">
            <a:spAutoFit/>
          </a:bodyPr>
          <a:lstStyle/>
          <a:p>
            <a:r>
              <a:rPr lang="en-GB" sz="3600" dirty="0">
                <a:solidFill>
                  <a:srgbClr val="7030A0"/>
                </a:solidFill>
                <a:latin typeface="HfW cursive" panose="00000500000000000000" pitchFamily="2" charset="0"/>
              </a:rPr>
              <a:t>Any questions?</a:t>
            </a:r>
          </a:p>
          <a:p>
            <a:endParaRPr lang="en-GB" sz="3600" dirty="0">
              <a:solidFill>
                <a:srgbClr val="7030A0"/>
              </a:solidFill>
              <a:latin typeface="HfW cursive" panose="00000500000000000000" pitchFamily="2" charset="0"/>
            </a:endParaRPr>
          </a:p>
          <a:p>
            <a:endParaRPr lang="en-GB" sz="3600" dirty="0">
              <a:solidFill>
                <a:srgbClr val="7030A0"/>
              </a:solidFill>
              <a:latin typeface="HfW cursive" panose="00000500000000000000" pitchFamily="2" charset="0"/>
            </a:endParaRPr>
          </a:p>
          <a:p>
            <a:r>
              <a:rPr lang="en-GB" sz="2800" dirty="0">
                <a:latin typeface="HfW cursive" panose="00000500000000000000" pitchFamily="2" charset="0"/>
              </a:rPr>
              <a:t>My door is always open - please come and see us with any</a:t>
            </a:r>
          </a:p>
          <a:p>
            <a:r>
              <a:rPr lang="en-GB" sz="2800" dirty="0">
                <a:latin typeface="HfW cursive" panose="00000500000000000000" pitchFamily="2" charset="0"/>
              </a:rPr>
              <a:t> queries or please feel free to email. I am always available to</a:t>
            </a:r>
          </a:p>
          <a:p>
            <a:r>
              <a:rPr lang="en-GB" sz="2800" dirty="0">
                <a:latin typeface="HfW cursive" panose="00000500000000000000" pitchFamily="2" charset="0"/>
              </a:rPr>
              <a:t>contact. </a:t>
            </a:r>
          </a:p>
          <a:p>
            <a:pPr algn="ctr"/>
            <a:r>
              <a:rPr lang="en-US" sz="3600" b="1">
                <a:ln/>
              </a:rPr>
              <a:t>year6</a:t>
            </a:r>
            <a:r>
              <a:rPr lang="en-US" sz="3600" b="1" dirty="0">
                <a:ln/>
              </a:rPr>
              <a:t>@englishmartyrs.school</a:t>
            </a:r>
          </a:p>
          <a:p>
            <a:pPr algn="ctr"/>
            <a:endParaRPr lang="en-GB" sz="3600" dirty="0">
              <a:latin typeface="HfW cursive" panose="00000500000000000000" pitchFamily="2" charset="0"/>
            </a:endParaRPr>
          </a:p>
          <a:p>
            <a:endParaRPr lang="en-GB" sz="3600" dirty="0">
              <a:latin typeface="HfW cursive" panose="00000500000000000000" pitchFamily="2" charset="0"/>
            </a:endParaRPr>
          </a:p>
          <a:p>
            <a:endParaRPr lang="en-GB" sz="3600" dirty="0"/>
          </a:p>
        </p:txBody>
      </p:sp>
      <p:pic>
        <p:nvPicPr>
          <p:cNvPr id="4" name="Picture 3">
            <a:extLst>
              <a:ext uri="{FF2B5EF4-FFF2-40B4-BE49-F238E27FC236}">
                <a16:creationId xmlns:a16="http://schemas.microsoft.com/office/drawing/2014/main" id="{6A8427A8-9880-4386-B80D-56D66BE8234F}"/>
              </a:ext>
            </a:extLst>
          </p:cNvPr>
          <p:cNvPicPr>
            <a:picLocks noChangeAspect="1"/>
          </p:cNvPicPr>
          <p:nvPr/>
        </p:nvPicPr>
        <p:blipFill>
          <a:blip r:embed="rId2"/>
          <a:stretch>
            <a:fillRect/>
          </a:stretch>
        </p:blipFill>
        <p:spPr>
          <a:xfrm>
            <a:off x="7782421" y="4150597"/>
            <a:ext cx="3100279" cy="2323227"/>
          </a:xfrm>
          <a:prstGeom prst="rect">
            <a:avLst/>
          </a:prstGeom>
        </p:spPr>
      </p:pic>
    </p:spTree>
    <p:extLst>
      <p:ext uri="{BB962C8B-B14F-4D97-AF65-F5344CB8AC3E}">
        <p14:creationId xmlns:p14="http://schemas.microsoft.com/office/powerpoint/2010/main" val="16181237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A6BE9B26029FB46B06F6D58E138F636" ma:contentTypeVersion="13" ma:contentTypeDescription="Create a new document." ma:contentTypeScope="" ma:versionID="a5e7cdd762d31b2f5106caa66da51411">
  <xsd:schema xmlns:xsd="http://www.w3.org/2001/XMLSchema" xmlns:xs="http://www.w3.org/2001/XMLSchema" xmlns:p="http://schemas.microsoft.com/office/2006/metadata/properties" xmlns:ns2="1b3880f1-b143-4d03-bd07-edf881303808" xmlns:ns3="b8a89b5c-a57a-41b6-9d10-92167fe872e5" targetNamespace="http://schemas.microsoft.com/office/2006/metadata/properties" ma:root="true" ma:fieldsID="b589f987c3fcc7a56c891b0178aeaeba" ns2:_="" ns3:_="">
    <xsd:import namespace="1b3880f1-b143-4d03-bd07-edf881303808"/>
    <xsd:import namespace="b8a89b5c-a57a-41b6-9d10-92167fe872e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3880f1-b143-4d03-bd07-edf8813038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ec96c3fa-a690-4951-b2cd-c9e2b8e9b98e"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a89b5c-a57a-41b6-9d10-92167fe872e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abefa6b-2261-4382-9e0a-99d020f5b0f6}" ma:internalName="TaxCatchAll" ma:showField="CatchAllData" ma:web="b8a89b5c-a57a-41b6-9d10-92167fe872e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b3880f1-b143-4d03-bd07-edf881303808">
      <Terms xmlns="http://schemas.microsoft.com/office/infopath/2007/PartnerControls"/>
    </lcf76f155ced4ddcb4097134ff3c332f>
    <TaxCatchAll xmlns="b8a89b5c-a57a-41b6-9d10-92167fe872e5" xsi:nil="true"/>
  </documentManagement>
</p:properties>
</file>

<file path=customXml/itemProps1.xml><?xml version="1.0" encoding="utf-8"?>
<ds:datastoreItem xmlns:ds="http://schemas.openxmlformats.org/officeDocument/2006/customXml" ds:itemID="{A6B89E90-0906-4CF3-B8BB-BA3DC2C3F03C}">
  <ds:schemaRefs>
    <ds:schemaRef ds:uri="http://schemas.microsoft.com/sharepoint/v3/contenttype/forms"/>
  </ds:schemaRefs>
</ds:datastoreItem>
</file>

<file path=customXml/itemProps2.xml><?xml version="1.0" encoding="utf-8"?>
<ds:datastoreItem xmlns:ds="http://schemas.openxmlformats.org/officeDocument/2006/customXml" ds:itemID="{5E47DC45-839E-4B6D-8A13-F1A5AB281D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3880f1-b143-4d03-bd07-edf881303808"/>
    <ds:schemaRef ds:uri="b8a89b5c-a57a-41b6-9d10-92167fe872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20AC4A4-DC64-4264-BF4A-FB425EFA6DCA}">
  <ds:schemaRefs>
    <ds:schemaRef ds:uri="http://schemas.microsoft.com/office/2006/metadata/properties"/>
    <ds:schemaRef ds:uri="http://schemas.microsoft.com/office/infopath/2007/PartnerControls"/>
    <ds:schemaRef ds:uri="1b3880f1-b143-4d03-bd07-edf881303808"/>
    <ds:schemaRef ds:uri="b8a89b5c-a57a-41b6-9d10-92167fe872e5"/>
  </ds:schemaRefs>
</ds:datastoreItem>
</file>

<file path=docProps/app.xml><?xml version="1.0" encoding="utf-8"?>
<Properties xmlns="http://schemas.openxmlformats.org/officeDocument/2006/extended-properties" xmlns:vt="http://schemas.openxmlformats.org/officeDocument/2006/docPropsVTypes">
  <TotalTime>1781</TotalTime>
  <Words>2681</Words>
  <Application>Microsoft Office PowerPoint</Application>
  <PresentationFormat>Widescreen</PresentationFormat>
  <Paragraphs>257</Paragraphs>
  <Slides>23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Calibri Light</vt:lpstr>
      <vt:lpstr>HfW cursive</vt:lpstr>
      <vt:lpstr>HfW cursive bold</vt:lpstr>
      <vt:lpstr>HfW cursive semibold</vt:lpstr>
      <vt:lpstr>HfW precursive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vt:lpstr>
      <vt:lpstr>PowerPoint Presentation</vt:lpstr>
      <vt:lpstr>PowerPoint Presentation</vt:lpstr>
      <vt:lpstr>PowerPoint Presentation</vt:lpstr>
      <vt:lpstr>Residential</vt:lpstr>
      <vt:lpstr>Year 6 Class Expectations</vt:lpstr>
      <vt:lpstr>Homework</vt:lpstr>
      <vt:lpstr>PowerPoint Presentation</vt:lpstr>
      <vt:lpstr>PowerPoint Presentation</vt:lpstr>
      <vt:lpstr>School uniform</vt:lpstr>
      <vt:lpstr>Attendance and Punctuality</vt:lpstr>
      <vt:lpstr>Attendance and Punctuality</vt:lpstr>
      <vt:lpstr>           Safeguarding</vt:lpstr>
      <vt:lpstr>PowerPoint Presentation</vt:lpstr>
    </vt:vector>
  </TitlesOfParts>
  <Company>ClassMaster School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Lorraine Jenkin</dc:creator>
  <cp:lastModifiedBy>James Neve</cp:lastModifiedBy>
  <cp:revision>142</cp:revision>
  <cp:lastPrinted>2017-09-27T16:25:58Z</cp:lastPrinted>
  <dcterms:created xsi:type="dcterms:W3CDTF">2017-09-20T07:05:22Z</dcterms:created>
  <dcterms:modified xsi:type="dcterms:W3CDTF">2026-09-16T17:28:10Z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0x010100AA6BE9B26029FB46B06F6D58E138F636</vt:lpwstr>
  </property>
  <property fmtid="{D5CDD505-2E9C-101B-9397-08002B2CF9AE}" pid="3" name="Order">
    <vt:r8>7332200</vt:r8>
  </property>
  <property fmtid="{D5CDD505-2E9C-101B-9397-08002B2CF9AE}" pid="4" name="MediaServiceImageTags">
    <vt:lpwstr/>
  </property>
</Properties>
</file>